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arabun Bold" panose="020B0604020202020204" charset="-34"/>
      <p:regular r:id="rId29"/>
    </p:embeddedFont>
    <p:embeddedFont>
      <p:font typeface="Mali Medium" panose="020B0604020202020204" charset="-34"/>
      <p:regular r:id="rId30"/>
    </p:embeddedFont>
    <p:embeddedFont>
      <p:font typeface="Sarabun" panose="020B0604020202020204" charset="-3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jpe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jpe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4686300" y="1724025"/>
            <a:ext cx="54864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59"/>
              </a:avLst>
            </a:prstTxWarp>
          </a:bodyPr>
          <a:lstStyle/>
          <a:p>
            <a:pPr algn="ctr"/>
            <a:r>
              <a:rPr lang="vi-VN" sz="5400" b="1" i="1" kern="10"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NAM LÝ</a:t>
            </a:r>
          </a:p>
          <a:p>
            <a:pPr algn="ctr"/>
            <a:r>
              <a:rPr lang="vi-VN" sz="5400" b="1" i="1" kern="10"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PHÚ PHÚC</a:t>
            </a:r>
            <a:endParaRPr lang="en-US" sz="5400" b="1" i="1" kern="10"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7200900" y="2743200"/>
            <a:ext cx="4457700" cy="800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6400800" y="5372100"/>
            <a:ext cx="60579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602"/>
              </a:avLst>
            </a:prstTxWarp>
          </a:bodyPr>
          <a:lstStyle/>
          <a:p>
            <a:pPr algn="ctr"/>
            <a:r>
              <a:rPr lang="vi-VN" sz="6000" b="1" kern="10"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đọc thơ Mưa rơi</a:t>
            </a:r>
          </a:p>
          <a:p>
            <a:pPr algn="ctr"/>
            <a:r>
              <a:rPr lang="vi-VN" sz="6000" b="1" kern="10"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5-6 tuổi</a:t>
            </a:r>
            <a:endParaRPr lang="en-US" sz="6000" b="1" kern="10"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6629400" y="6743700"/>
            <a:ext cx="5943600" cy="10287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kern="1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 Trần Thị Liên</a:t>
            </a:r>
            <a:endParaRPr lang="en-US" sz="6000" b="1" kern="10">
              <a:ln w="9525">
                <a:solidFill>
                  <a:srgbClr val="CC00CC"/>
                </a:solidFill>
                <a:round/>
                <a:headEnd/>
                <a:tailEnd/>
              </a:ln>
              <a:solidFill>
                <a:schemeClr val="accent2"/>
              </a:solidFill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8229600"/>
            <a:ext cx="1028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8115300"/>
            <a:ext cx="1028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8115300"/>
            <a:ext cx="1028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bird-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86100"/>
            <a:ext cx="18288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bird-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"/>
            <a:ext cx="1943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bird-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42900"/>
            <a:ext cx="135493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7" name="Picture 13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42900"/>
            <a:ext cx="19431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8" name="Picture 14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7489033"/>
            <a:ext cx="2628900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5881688" y="3771900"/>
            <a:ext cx="7148513" cy="14382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315"/>
              </a:avLst>
            </a:prstTxWarp>
          </a:bodyPr>
          <a:lstStyle/>
          <a:p>
            <a:pPr algn="ctr"/>
            <a:r>
              <a:rPr lang="vi-VN" sz="60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Hoat động: Làm quen văn học</a:t>
            </a:r>
          </a:p>
          <a:p>
            <a:pPr algn="ctr"/>
            <a:r>
              <a:rPr lang="vi-VN" sz="60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107763" dir="81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Hiện tượng tự nhiên</a:t>
            </a:r>
            <a:endParaRPr lang="en-US" sz="60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00CC00"/>
              </a:solidFill>
              <a:effectLst>
                <a:outerShdw dist="107763" dir="81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833232" cy="9814345"/>
          </a:xfrm>
          <a:custGeom>
            <a:avLst/>
            <a:gdLst/>
            <a:ahLst/>
            <a:cxnLst/>
            <a:rect l="l" t="t" r="r" b="b"/>
            <a:pathLst>
              <a:path w="13833232" h="9814345">
                <a:moveTo>
                  <a:pt x="0" y="0"/>
                </a:moveTo>
                <a:lnTo>
                  <a:pt x="13833232" y="0"/>
                </a:lnTo>
                <a:lnTo>
                  <a:pt x="13833232" y="9814345"/>
                </a:lnTo>
                <a:lnTo>
                  <a:pt x="0" y="9814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474" b="-204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33232" y="-121860"/>
            <a:ext cx="4562356" cy="10408860"/>
          </a:xfrm>
          <a:custGeom>
            <a:avLst/>
            <a:gdLst/>
            <a:ahLst/>
            <a:cxnLst/>
            <a:rect l="l" t="t" r="r" b="b"/>
            <a:pathLst>
              <a:path w="4562356" h="10408860">
                <a:moveTo>
                  <a:pt x="0" y="0"/>
                </a:moveTo>
                <a:lnTo>
                  <a:pt x="4562356" y="0"/>
                </a:lnTo>
                <a:lnTo>
                  <a:pt x="4562356" y="10408860"/>
                </a:lnTo>
                <a:lnTo>
                  <a:pt x="0" y="1040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8124" t="-62692" r="-12637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098533" y="3449559"/>
            <a:ext cx="4031754" cy="143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  <a:spcBef>
                <a:spcPct val="0"/>
              </a:spcBef>
            </a:pPr>
            <a:r>
              <a:rPr lang="en-US" sz="447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cho hoa lá</a:t>
            </a:r>
          </a:p>
          <a:p>
            <a:pPr algn="ctr">
              <a:lnSpc>
                <a:spcPts val="5560"/>
              </a:lnSpc>
              <a:spcBef>
                <a:spcPct val="0"/>
              </a:spcBef>
            </a:pPr>
            <a:r>
              <a:rPr lang="en-US" sz="427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Nảy lộc đâm chồi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02471" y="-121860"/>
            <a:ext cx="3193117" cy="10408860"/>
          </a:xfrm>
          <a:custGeom>
            <a:avLst/>
            <a:gdLst/>
            <a:ahLst/>
            <a:cxnLst/>
            <a:rect l="l" t="t" r="r" b="b"/>
            <a:pathLst>
              <a:path w="3193117" h="10408860">
                <a:moveTo>
                  <a:pt x="0" y="0"/>
                </a:moveTo>
                <a:lnTo>
                  <a:pt x="3193117" y="0"/>
                </a:lnTo>
                <a:lnTo>
                  <a:pt x="3193117" y="10408860"/>
                </a:lnTo>
                <a:lnTo>
                  <a:pt x="0" y="1040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0992" t="-62692" r="-138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5202471" cy="10287000"/>
          </a:xfrm>
          <a:custGeom>
            <a:avLst/>
            <a:gdLst/>
            <a:ahLst/>
            <a:cxnLst/>
            <a:rect l="l" t="t" r="r" b="b"/>
            <a:pathLst>
              <a:path w="15202471" h="10287000">
                <a:moveTo>
                  <a:pt x="0" y="0"/>
                </a:moveTo>
                <a:lnTo>
                  <a:pt x="15202471" y="0"/>
                </a:lnTo>
                <a:lnTo>
                  <a:pt x="152024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245" b="-2653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312610" y="2228562"/>
            <a:ext cx="2910129" cy="291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5"/>
              </a:lnSpc>
              <a:spcBef>
                <a:spcPct val="0"/>
              </a:spcBef>
            </a:pPr>
            <a:r>
              <a:rPr lang="en-US" sz="445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Từng giọt... </a:t>
            </a:r>
          </a:p>
          <a:p>
            <a:pPr algn="ctr">
              <a:lnSpc>
                <a:spcPts val="5785"/>
              </a:lnSpc>
              <a:spcBef>
                <a:spcPct val="0"/>
              </a:spcBef>
            </a:pPr>
            <a:r>
              <a:rPr lang="en-US" sz="445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từng giọt</a:t>
            </a:r>
          </a:p>
          <a:p>
            <a:pPr algn="ctr">
              <a:lnSpc>
                <a:spcPts val="5785"/>
              </a:lnSpc>
              <a:spcBef>
                <a:spcPct val="0"/>
              </a:spcBef>
            </a:pPr>
            <a:r>
              <a:rPr lang="en-US" sz="445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rơi... </a:t>
            </a:r>
          </a:p>
          <a:p>
            <a:pPr algn="ctr">
              <a:lnSpc>
                <a:spcPts val="5785"/>
              </a:lnSpc>
              <a:spcBef>
                <a:spcPct val="0"/>
              </a:spcBef>
            </a:pPr>
            <a:r>
              <a:rPr lang="en-US" sz="445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rơi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49200" y="276660"/>
            <a:ext cx="18811886" cy="6819309"/>
          </a:xfrm>
          <a:custGeom>
            <a:avLst/>
            <a:gdLst/>
            <a:ahLst/>
            <a:cxnLst/>
            <a:rect l="l" t="t" r="r" b="b"/>
            <a:pathLst>
              <a:path w="18811886" h="6819309">
                <a:moveTo>
                  <a:pt x="18811886" y="0"/>
                </a:moveTo>
                <a:lnTo>
                  <a:pt x="0" y="0"/>
                </a:lnTo>
                <a:lnTo>
                  <a:pt x="0" y="6819309"/>
                </a:lnTo>
                <a:lnTo>
                  <a:pt x="18811886" y="6819309"/>
                </a:lnTo>
                <a:lnTo>
                  <a:pt x="1881188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879776"/>
            <a:ext cx="4531246" cy="2407224"/>
          </a:xfrm>
          <a:custGeom>
            <a:avLst/>
            <a:gdLst/>
            <a:ahLst/>
            <a:cxnLst/>
            <a:rect l="l" t="t" r="r" b="b"/>
            <a:pathLst>
              <a:path w="4531246" h="2407224">
                <a:moveTo>
                  <a:pt x="0" y="0"/>
                </a:moveTo>
                <a:lnTo>
                  <a:pt x="4531246" y="0"/>
                </a:lnTo>
                <a:lnTo>
                  <a:pt x="4531246" y="2407224"/>
                </a:lnTo>
                <a:lnTo>
                  <a:pt x="0" y="2407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18744" y="2628911"/>
            <a:ext cx="4764496" cy="3025455"/>
          </a:xfrm>
          <a:custGeom>
            <a:avLst/>
            <a:gdLst/>
            <a:ahLst/>
            <a:cxnLst/>
            <a:rect l="l" t="t" r="r" b="b"/>
            <a:pathLst>
              <a:path w="4764496" h="3025455">
                <a:moveTo>
                  <a:pt x="0" y="0"/>
                </a:moveTo>
                <a:lnTo>
                  <a:pt x="4764496" y="0"/>
                </a:lnTo>
                <a:lnTo>
                  <a:pt x="4764496" y="3025455"/>
                </a:lnTo>
                <a:lnTo>
                  <a:pt x="0" y="3025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242397" y="6610784"/>
            <a:ext cx="3798029" cy="3788535"/>
          </a:xfrm>
          <a:custGeom>
            <a:avLst/>
            <a:gdLst/>
            <a:ahLst/>
            <a:cxnLst/>
            <a:rect l="l" t="t" r="r" b="b"/>
            <a:pathLst>
              <a:path w="3798029" h="3788535">
                <a:moveTo>
                  <a:pt x="3798029" y="0"/>
                </a:moveTo>
                <a:lnTo>
                  <a:pt x="0" y="0"/>
                </a:lnTo>
                <a:lnTo>
                  <a:pt x="0" y="3788535"/>
                </a:lnTo>
                <a:lnTo>
                  <a:pt x="3798029" y="3788535"/>
                </a:lnTo>
                <a:lnTo>
                  <a:pt x="3798029" y="0"/>
                </a:lnTo>
                <a:close/>
              </a:path>
            </a:pathLst>
          </a:custGeom>
          <a:blipFill>
            <a:blip r:embed="rId5"/>
            <a:stretch>
              <a:fillRect l="-2539" b="-834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58356" y="552661"/>
            <a:ext cx="12155010" cy="7177956"/>
          </a:xfrm>
          <a:custGeom>
            <a:avLst/>
            <a:gdLst/>
            <a:ahLst/>
            <a:cxnLst/>
            <a:rect l="l" t="t" r="r" b="b"/>
            <a:pathLst>
              <a:path w="12155010" h="7177956">
                <a:moveTo>
                  <a:pt x="0" y="0"/>
                </a:moveTo>
                <a:lnTo>
                  <a:pt x="12155011" y="0"/>
                </a:lnTo>
                <a:lnTo>
                  <a:pt x="12155011" y="7177956"/>
                </a:lnTo>
                <a:lnTo>
                  <a:pt x="0" y="717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082" b="-408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22">
            <a:off x="3131403" y="3537159"/>
            <a:ext cx="11809642" cy="5450053"/>
          </a:xfrm>
          <a:custGeom>
            <a:avLst/>
            <a:gdLst/>
            <a:ahLst/>
            <a:cxnLst/>
            <a:rect l="l" t="t" r="r" b="b"/>
            <a:pathLst>
              <a:path w="11809642" h="5450053">
                <a:moveTo>
                  <a:pt x="0" y="0"/>
                </a:moveTo>
                <a:lnTo>
                  <a:pt x="11809642" y="0"/>
                </a:lnTo>
                <a:lnTo>
                  <a:pt x="11809642" y="5450053"/>
                </a:lnTo>
                <a:lnTo>
                  <a:pt x="0" y="5450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583" b="-56583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8822">
            <a:off x="3324118" y="3278358"/>
            <a:ext cx="11851659" cy="5450053"/>
          </a:xfrm>
          <a:custGeom>
            <a:avLst/>
            <a:gdLst/>
            <a:ahLst/>
            <a:cxnLst/>
            <a:rect l="l" t="t" r="r" b="b"/>
            <a:pathLst>
              <a:path w="11851659" h="5450053">
                <a:moveTo>
                  <a:pt x="0" y="0"/>
                </a:moveTo>
                <a:lnTo>
                  <a:pt x="11851660" y="0"/>
                </a:lnTo>
                <a:lnTo>
                  <a:pt x="11851660" y="5450053"/>
                </a:lnTo>
                <a:lnTo>
                  <a:pt x="0" y="5450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6962" b="-56962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7723" y="-121860"/>
            <a:ext cx="18553311" cy="2950767"/>
          </a:xfrm>
          <a:custGeom>
            <a:avLst/>
            <a:gdLst/>
            <a:ahLst/>
            <a:cxnLst/>
            <a:rect l="l" t="t" r="r" b="b"/>
            <a:pathLst>
              <a:path w="18553311" h="2950767">
                <a:moveTo>
                  <a:pt x="0" y="0"/>
                </a:moveTo>
                <a:lnTo>
                  <a:pt x="18553311" y="0"/>
                </a:lnTo>
                <a:lnTo>
                  <a:pt x="18553311" y="2950767"/>
                </a:lnTo>
                <a:lnTo>
                  <a:pt x="0" y="2950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692"/>
            </a:stretch>
          </a:blipFill>
        </p:spPr>
      </p:sp>
      <p:sp>
        <p:nvSpPr>
          <p:cNvPr id="5" name="Freeform 5"/>
          <p:cNvSpPr/>
          <p:nvPr/>
        </p:nvSpPr>
        <p:spPr>
          <a:xfrm rot="356087">
            <a:off x="13416342" y="6717838"/>
            <a:ext cx="2706440" cy="2327539"/>
          </a:xfrm>
          <a:custGeom>
            <a:avLst/>
            <a:gdLst/>
            <a:ahLst/>
            <a:cxnLst/>
            <a:rect l="l" t="t" r="r" b="b"/>
            <a:pathLst>
              <a:path w="2706440" h="2327539">
                <a:moveTo>
                  <a:pt x="0" y="0"/>
                </a:moveTo>
                <a:lnTo>
                  <a:pt x="2706440" y="0"/>
                </a:lnTo>
                <a:lnTo>
                  <a:pt x="2706440" y="2327538"/>
                </a:lnTo>
                <a:lnTo>
                  <a:pt x="0" y="2327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8303" y="3363298"/>
            <a:ext cx="11301259" cy="3220859"/>
          </a:xfrm>
          <a:custGeom>
            <a:avLst/>
            <a:gdLst/>
            <a:ahLst/>
            <a:cxnLst/>
            <a:rect l="l" t="t" r="r" b="b"/>
            <a:pathLst>
              <a:path w="11301259" h="3220859">
                <a:moveTo>
                  <a:pt x="0" y="0"/>
                </a:moveTo>
                <a:lnTo>
                  <a:pt x="11301259" y="0"/>
                </a:lnTo>
                <a:lnTo>
                  <a:pt x="11301259" y="3220859"/>
                </a:lnTo>
                <a:lnTo>
                  <a:pt x="0" y="32208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0"/>
            <a:ext cx="2835996" cy="2828907"/>
          </a:xfrm>
          <a:custGeom>
            <a:avLst/>
            <a:gdLst/>
            <a:ahLst/>
            <a:cxnLst/>
            <a:rect l="l" t="t" r="r" b="b"/>
            <a:pathLst>
              <a:path w="2835996" h="2828907">
                <a:moveTo>
                  <a:pt x="2835996" y="0"/>
                </a:moveTo>
                <a:lnTo>
                  <a:pt x="0" y="0"/>
                </a:lnTo>
                <a:lnTo>
                  <a:pt x="0" y="2828907"/>
                </a:lnTo>
                <a:lnTo>
                  <a:pt x="2835996" y="2828907"/>
                </a:lnTo>
                <a:lnTo>
                  <a:pt x="2835996" y="0"/>
                </a:lnTo>
                <a:close/>
              </a:path>
            </a:pathLst>
          </a:custGeom>
          <a:blipFill>
            <a:blip r:embed="rId7"/>
            <a:stretch>
              <a:fillRect l="-2539" b="-834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433">
            <a:off x="93018" y="290696"/>
            <a:ext cx="12809900" cy="9896460"/>
          </a:xfrm>
          <a:custGeom>
            <a:avLst/>
            <a:gdLst/>
            <a:ahLst/>
            <a:cxnLst/>
            <a:rect l="l" t="t" r="r" b="b"/>
            <a:pathLst>
              <a:path w="12809900" h="9896460">
                <a:moveTo>
                  <a:pt x="0" y="0"/>
                </a:moveTo>
                <a:lnTo>
                  <a:pt x="12809900" y="0"/>
                </a:lnTo>
                <a:lnTo>
                  <a:pt x="12809900" y="9896460"/>
                </a:lnTo>
                <a:lnTo>
                  <a:pt x="0" y="989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978" b="-7461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5049125" y="0"/>
            <a:ext cx="3238875" cy="2303650"/>
          </a:xfrm>
          <a:custGeom>
            <a:avLst/>
            <a:gdLst/>
            <a:ahLst/>
            <a:cxnLst/>
            <a:rect l="l" t="t" r="r" b="b"/>
            <a:pathLst>
              <a:path w="3238875" h="2303650">
                <a:moveTo>
                  <a:pt x="0" y="0"/>
                </a:moveTo>
                <a:lnTo>
                  <a:pt x="3238875" y="0"/>
                </a:lnTo>
                <a:lnTo>
                  <a:pt x="3238875" y="2303650"/>
                </a:lnTo>
                <a:lnTo>
                  <a:pt x="0" y="2303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186395" y="3775828"/>
            <a:ext cx="5101605" cy="278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Tí tách đều đều </a:t>
            </a:r>
          </a:p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Từng giọt mưa rơi </a:t>
            </a:r>
          </a:p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xanh cây lúa</a:t>
            </a:r>
          </a:p>
          <a:p>
            <a:pPr algn="ctr">
              <a:lnSpc>
                <a:spcPts val="6024"/>
              </a:lnSpc>
              <a:spcBef>
                <a:spcPct val="0"/>
              </a:spcBef>
            </a:pPr>
            <a:r>
              <a:rPr lang="en-US" sz="4634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mát cánh đồng</a:t>
            </a:r>
          </a:p>
        </p:txBody>
      </p:sp>
      <p:sp>
        <p:nvSpPr>
          <p:cNvPr id="5" name="Freeform 5"/>
          <p:cNvSpPr/>
          <p:nvPr/>
        </p:nvSpPr>
        <p:spPr>
          <a:xfrm rot="356087">
            <a:off x="15850274" y="8221138"/>
            <a:ext cx="2706440" cy="2327539"/>
          </a:xfrm>
          <a:custGeom>
            <a:avLst/>
            <a:gdLst/>
            <a:ahLst/>
            <a:cxnLst/>
            <a:rect l="l" t="t" r="r" b="b"/>
            <a:pathLst>
              <a:path w="2706440" h="2327539">
                <a:moveTo>
                  <a:pt x="0" y="0"/>
                </a:moveTo>
                <a:lnTo>
                  <a:pt x="2706441" y="0"/>
                </a:lnTo>
                <a:lnTo>
                  <a:pt x="2706441" y="2327539"/>
                </a:lnTo>
                <a:lnTo>
                  <a:pt x="0" y="2327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23" y="-121860"/>
            <a:ext cx="18553311" cy="2950767"/>
          </a:xfrm>
          <a:custGeom>
            <a:avLst/>
            <a:gdLst/>
            <a:ahLst/>
            <a:cxnLst/>
            <a:rect l="l" t="t" r="r" b="b"/>
            <a:pathLst>
              <a:path w="18553311" h="2950767">
                <a:moveTo>
                  <a:pt x="0" y="0"/>
                </a:moveTo>
                <a:lnTo>
                  <a:pt x="18553311" y="0"/>
                </a:lnTo>
                <a:lnTo>
                  <a:pt x="18553311" y="2950767"/>
                </a:lnTo>
                <a:lnTo>
                  <a:pt x="0" y="2950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692"/>
            </a:stretch>
          </a:blipFill>
        </p:spPr>
      </p:sp>
      <p:sp>
        <p:nvSpPr>
          <p:cNvPr id="3" name="Freeform 3"/>
          <p:cNvSpPr/>
          <p:nvPr/>
        </p:nvSpPr>
        <p:spPr>
          <a:xfrm rot="65433">
            <a:off x="1079574" y="3282483"/>
            <a:ext cx="10937897" cy="5450053"/>
          </a:xfrm>
          <a:custGeom>
            <a:avLst/>
            <a:gdLst/>
            <a:ahLst/>
            <a:cxnLst/>
            <a:rect l="l" t="t" r="r" b="b"/>
            <a:pathLst>
              <a:path w="10937897" h="5450053">
                <a:moveTo>
                  <a:pt x="0" y="0"/>
                </a:moveTo>
                <a:lnTo>
                  <a:pt x="10937897" y="0"/>
                </a:lnTo>
                <a:lnTo>
                  <a:pt x="10937897" y="5450053"/>
                </a:lnTo>
                <a:lnTo>
                  <a:pt x="0" y="5450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716" b="-48716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3103117" y="6954650"/>
            <a:ext cx="3238875" cy="2303650"/>
          </a:xfrm>
          <a:custGeom>
            <a:avLst/>
            <a:gdLst/>
            <a:ahLst/>
            <a:cxnLst/>
            <a:rect l="l" t="t" r="r" b="b"/>
            <a:pathLst>
              <a:path w="3238875" h="2303650">
                <a:moveTo>
                  <a:pt x="0" y="0"/>
                </a:moveTo>
                <a:lnTo>
                  <a:pt x="3238875" y="0"/>
                </a:lnTo>
                <a:lnTo>
                  <a:pt x="3238875" y="2303650"/>
                </a:lnTo>
                <a:lnTo>
                  <a:pt x="0" y="230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763671"/>
            <a:ext cx="11039645" cy="2970630"/>
          </a:xfrm>
          <a:custGeom>
            <a:avLst/>
            <a:gdLst/>
            <a:ahLst/>
            <a:cxnLst/>
            <a:rect l="l" t="t" r="r" b="b"/>
            <a:pathLst>
              <a:path w="11039645" h="2970630">
                <a:moveTo>
                  <a:pt x="0" y="0"/>
                </a:moveTo>
                <a:lnTo>
                  <a:pt x="11039645" y="0"/>
                </a:lnTo>
                <a:lnTo>
                  <a:pt x="11039645" y="2970630"/>
                </a:lnTo>
                <a:lnTo>
                  <a:pt x="0" y="2970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423" r="-236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49911"/>
            <a:ext cx="4531246" cy="2407224"/>
          </a:xfrm>
          <a:custGeom>
            <a:avLst/>
            <a:gdLst/>
            <a:ahLst/>
            <a:cxnLst/>
            <a:rect l="l" t="t" r="r" b="b"/>
            <a:pathLst>
              <a:path w="4531246" h="2407224">
                <a:moveTo>
                  <a:pt x="0" y="0"/>
                </a:moveTo>
                <a:lnTo>
                  <a:pt x="4531246" y="0"/>
                </a:lnTo>
                <a:lnTo>
                  <a:pt x="4531246" y="2407225"/>
                </a:lnTo>
                <a:lnTo>
                  <a:pt x="0" y="240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9125" y="0"/>
            <a:ext cx="3238875" cy="2303650"/>
          </a:xfrm>
          <a:custGeom>
            <a:avLst/>
            <a:gdLst/>
            <a:ahLst/>
            <a:cxnLst/>
            <a:rect l="l" t="t" r="r" b="b"/>
            <a:pathLst>
              <a:path w="3238875" h="2303650">
                <a:moveTo>
                  <a:pt x="0" y="0"/>
                </a:moveTo>
                <a:lnTo>
                  <a:pt x="3238875" y="0"/>
                </a:lnTo>
                <a:lnTo>
                  <a:pt x="3238875" y="2303650"/>
                </a:lnTo>
                <a:lnTo>
                  <a:pt x="0" y="2303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6087">
            <a:off x="15850274" y="8221138"/>
            <a:ext cx="2706440" cy="2327539"/>
          </a:xfrm>
          <a:custGeom>
            <a:avLst/>
            <a:gdLst/>
            <a:ahLst/>
            <a:cxnLst/>
            <a:rect l="l" t="t" r="r" b="b"/>
            <a:pathLst>
              <a:path w="2706440" h="2327539">
                <a:moveTo>
                  <a:pt x="0" y="0"/>
                </a:moveTo>
                <a:lnTo>
                  <a:pt x="2706441" y="0"/>
                </a:lnTo>
                <a:lnTo>
                  <a:pt x="2706441" y="2327539"/>
                </a:lnTo>
                <a:lnTo>
                  <a:pt x="0" y="2327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684" y="-645610"/>
            <a:ext cx="13117711" cy="10932610"/>
          </a:xfrm>
          <a:custGeom>
            <a:avLst/>
            <a:gdLst/>
            <a:ahLst/>
            <a:cxnLst/>
            <a:rect l="l" t="t" r="r" b="b"/>
            <a:pathLst>
              <a:path w="13117711" h="10932610">
                <a:moveTo>
                  <a:pt x="0" y="0"/>
                </a:moveTo>
                <a:lnTo>
                  <a:pt x="13117711" y="0"/>
                </a:lnTo>
                <a:lnTo>
                  <a:pt x="13117711" y="10932610"/>
                </a:lnTo>
                <a:lnTo>
                  <a:pt x="0" y="10932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292" r="-211" b="-894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373564" y="3262369"/>
            <a:ext cx="5101605" cy="482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cho hoa lá </a:t>
            </a:r>
          </a:p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Nảy lộc đâm chồi Từng giọt... </a:t>
            </a:r>
          </a:p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từng giọt </a:t>
            </a:r>
          </a:p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rơi... </a:t>
            </a:r>
          </a:p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rơi</a:t>
            </a:r>
          </a:p>
          <a:p>
            <a:pPr algn="ctr">
              <a:lnSpc>
                <a:spcPts val="6024"/>
              </a:lnSpc>
              <a:spcBef>
                <a:spcPct val="0"/>
              </a:spcBef>
            </a:pPr>
            <a:endParaRPr lang="en-US" sz="4159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23" y="-121860"/>
            <a:ext cx="18553311" cy="2950767"/>
          </a:xfrm>
          <a:custGeom>
            <a:avLst/>
            <a:gdLst/>
            <a:ahLst/>
            <a:cxnLst/>
            <a:rect l="l" t="t" r="r" b="b"/>
            <a:pathLst>
              <a:path w="18553311" h="2950767">
                <a:moveTo>
                  <a:pt x="0" y="0"/>
                </a:moveTo>
                <a:lnTo>
                  <a:pt x="18553311" y="0"/>
                </a:lnTo>
                <a:lnTo>
                  <a:pt x="18553311" y="2950767"/>
                </a:lnTo>
                <a:lnTo>
                  <a:pt x="0" y="2950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692"/>
            </a:stretch>
          </a:blipFill>
        </p:spPr>
      </p:sp>
      <p:sp>
        <p:nvSpPr>
          <p:cNvPr id="3" name="Freeform 3"/>
          <p:cNvSpPr/>
          <p:nvPr/>
        </p:nvSpPr>
        <p:spPr>
          <a:xfrm rot="-1017649">
            <a:off x="14508274" y="163145"/>
            <a:ext cx="3741858" cy="2380757"/>
          </a:xfrm>
          <a:custGeom>
            <a:avLst/>
            <a:gdLst/>
            <a:ahLst/>
            <a:cxnLst/>
            <a:rect l="l" t="t" r="r" b="b"/>
            <a:pathLst>
              <a:path w="3741858" h="2380757">
                <a:moveTo>
                  <a:pt x="0" y="0"/>
                </a:moveTo>
                <a:lnTo>
                  <a:pt x="3741859" y="0"/>
                </a:lnTo>
                <a:lnTo>
                  <a:pt x="3741859" y="2380757"/>
                </a:lnTo>
                <a:lnTo>
                  <a:pt x="0" y="2380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12684" y="8335964"/>
            <a:ext cx="2078947" cy="2063355"/>
          </a:xfrm>
          <a:custGeom>
            <a:avLst/>
            <a:gdLst/>
            <a:ahLst/>
            <a:cxnLst/>
            <a:rect l="l" t="t" r="r" b="b"/>
            <a:pathLst>
              <a:path w="2078947" h="2063355">
                <a:moveTo>
                  <a:pt x="0" y="0"/>
                </a:moveTo>
                <a:lnTo>
                  <a:pt x="2078947" y="0"/>
                </a:lnTo>
                <a:lnTo>
                  <a:pt x="2078947" y="2063355"/>
                </a:lnTo>
                <a:lnTo>
                  <a:pt x="0" y="2063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6263" y="522533"/>
            <a:ext cx="13089108" cy="8158030"/>
          </a:xfrm>
          <a:custGeom>
            <a:avLst/>
            <a:gdLst/>
            <a:ahLst/>
            <a:cxnLst/>
            <a:rect l="l" t="t" r="r" b="b"/>
            <a:pathLst>
              <a:path w="13089108" h="8158030">
                <a:moveTo>
                  <a:pt x="0" y="0"/>
                </a:moveTo>
                <a:lnTo>
                  <a:pt x="13089108" y="0"/>
                </a:lnTo>
                <a:lnTo>
                  <a:pt x="13089108" y="8158029"/>
                </a:lnTo>
                <a:lnTo>
                  <a:pt x="0" y="8158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3936" r="-11904" b="-33936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242397" y="6610784"/>
            <a:ext cx="3798029" cy="3788535"/>
          </a:xfrm>
          <a:custGeom>
            <a:avLst/>
            <a:gdLst/>
            <a:ahLst/>
            <a:cxnLst/>
            <a:rect l="l" t="t" r="r" b="b"/>
            <a:pathLst>
              <a:path w="3798029" h="3788535">
                <a:moveTo>
                  <a:pt x="3798029" y="0"/>
                </a:moveTo>
                <a:lnTo>
                  <a:pt x="0" y="0"/>
                </a:lnTo>
                <a:lnTo>
                  <a:pt x="0" y="3788535"/>
                </a:lnTo>
                <a:lnTo>
                  <a:pt x="3798029" y="3788535"/>
                </a:lnTo>
                <a:lnTo>
                  <a:pt x="3798029" y="0"/>
                </a:lnTo>
                <a:close/>
              </a:path>
            </a:pathLst>
          </a:custGeom>
          <a:blipFill>
            <a:blip r:embed="rId6"/>
            <a:stretch>
              <a:fillRect l="-2539" b="-834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6263" y="522533"/>
            <a:ext cx="13011170" cy="7546611"/>
          </a:xfrm>
          <a:custGeom>
            <a:avLst/>
            <a:gdLst/>
            <a:ahLst/>
            <a:cxnLst/>
            <a:rect l="l" t="t" r="r" b="b"/>
            <a:pathLst>
              <a:path w="13011170" h="7546611">
                <a:moveTo>
                  <a:pt x="0" y="0"/>
                </a:moveTo>
                <a:lnTo>
                  <a:pt x="13011170" y="0"/>
                </a:lnTo>
                <a:lnTo>
                  <a:pt x="13011170" y="7546611"/>
                </a:lnTo>
                <a:lnTo>
                  <a:pt x="0" y="7546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36" b="-572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68868" y="0"/>
            <a:ext cx="2119132" cy="1507232"/>
          </a:xfrm>
          <a:custGeom>
            <a:avLst/>
            <a:gdLst/>
            <a:ahLst/>
            <a:cxnLst/>
            <a:rect l="l" t="t" r="r" b="b"/>
            <a:pathLst>
              <a:path w="2119132" h="1507232">
                <a:moveTo>
                  <a:pt x="0" y="0"/>
                </a:moveTo>
                <a:lnTo>
                  <a:pt x="2119132" y="0"/>
                </a:lnTo>
                <a:lnTo>
                  <a:pt x="2119132" y="1507232"/>
                </a:lnTo>
                <a:lnTo>
                  <a:pt x="0" y="1507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6087">
            <a:off x="16097640" y="7825781"/>
            <a:ext cx="2706440" cy="2327539"/>
          </a:xfrm>
          <a:custGeom>
            <a:avLst/>
            <a:gdLst/>
            <a:ahLst/>
            <a:cxnLst/>
            <a:rect l="l" t="t" r="r" b="b"/>
            <a:pathLst>
              <a:path w="2706440" h="2327539">
                <a:moveTo>
                  <a:pt x="0" y="0"/>
                </a:moveTo>
                <a:lnTo>
                  <a:pt x="2706440" y="0"/>
                </a:lnTo>
                <a:lnTo>
                  <a:pt x="2706440" y="2327538"/>
                </a:lnTo>
                <a:lnTo>
                  <a:pt x="0" y="2327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021" t="2166" b="2166"/>
          <a:stretch>
            <a:fillRect/>
          </a:stretch>
        </p:blipFill>
        <p:spPr>
          <a:xfrm>
            <a:off x="219385" y="753616"/>
            <a:ext cx="16726738" cy="912677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-47625"/>
            <a:ext cx="9225956" cy="680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159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Cho trẻ xem video bài thơ: Mưa rơi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575" y="-256847"/>
            <a:ext cx="18398575" cy="2976934"/>
          </a:xfrm>
          <a:custGeom>
            <a:avLst/>
            <a:gdLst/>
            <a:ahLst/>
            <a:cxnLst/>
            <a:rect l="l" t="t" r="r" b="b"/>
            <a:pathLst>
              <a:path w="18398575" h="2976934">
                <a:moveTo>
                  <a:pt x="0" y="0"/>
                </a:moveTo>
                <a:lnTo>
                  <a:pt x="18398575" y="0"/>
                </a:lnTo>
                <a:lnTo>
                  <a:pt x="18398575" y="2976934"/>
                </a:lnTo>
                <a:lnTo>
                  <a:pt x="0" y="2976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33" t="-83373" r="-7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84563" y="7311113"/>
            <a:ext cx="3994480" cy="2975887"/>
          </a:xfrm>
          <a:custGeom>
            <a:avLst/>
            <a:gdLst/>
            <a:ahLst/>
            <a:cxnLst/>
            <a:rect l="l" t="t" r="r" b="b"/>
            <a:pathLst>
              <a:path w="3994480" h="2975887">
                <a:moveTo>
                  <a:pt x="0" y="0"/>
                </a:moveTo>
                <a:lnTo>
                  <a:pt x="3994480" y="0"/>
                </a:lnTo>
                <a:lnTo>
                  <a:pt x="3994480" y="2975887"/>
                </a:lnTo>
                <a:lnTo>
                  <a:pt x="0" y="2975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4103347" cy="8497267"/>
          </a:xfrm>
          <a:custGeom>
            <a:avLst/>
            <a:gdLst/>
            <a:ahLst/>
            <a:cxnLst/>
            <a:rect l="l" t="t" r="r" b="b"/>
            <a:pathLst>
              <a:path w="14103347" h="8497267">
                <a:moveTo>
                  <a:pt x="0" y="0"/>
                </a:moveTo>
                <a:lnTo>
                  <a:pt x="14103347" y="0"/>
                </a:lnTo>
                <a:lnTo>
                  <a:pt x="14103347" y="8497267"/>
                </a:lnTo>
                <a:lnTo>
                  <a:pt x="0" y="8497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49950" y="128072"/>
            <a:ext cx="2540541" cy="2207095"/>
          </a:xfrm>
          <a:custGeom>
            <a:avLst/>
            <a:gdLst/>
            <a:ahLst/>
            <a:cxnLst/>
            <a:rect l="l" t="t" r="r" b="b"/>
            <a:pathLst>
              <a:path w="2540541" h="2207095">
                <a:moveTo>
                  <a:pt x="0" y="0"/>
                </a:moveTo>
                <a:lnTo>
                  <a:pt x="2540540" y="0"/>
                </a:lnTo>
                <a:lnTo>
                  <a:pt x="2540540" y="2207095"/>
                </a:lnTo>
                <a:lnTo>
                  <a:pt x="0" y="2207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8884" y="-414851"/>
            <a:ext cx="18545768" cy="2162152"/>
          </a:xfrm>
          <a:custGeom>
            <a:avLst/>
            <a:gdLst/>
            <a:ahLst/>
            <a:cxnLst/>
            <a:rect l="l" t="t" r="r" b="b"/>
            <a:pathLst>
              <a:path w="18545768" h="2162152">
                <a:moveTo>
                  <a:pt x="0" y="0"/>
                </a:moveTo>
                <a:lnTo>
                  <a:pt x="18545768" y="0"/>
                </a:lnTo>
                <a:lnTo>
                  <a:pt x="18545768" y="2162152"/>
                </a:lnTo>
                <a:lnTo>
                  <a:pt x="0" y="2162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032" r="-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65558" y="432979"/>
            <a:ext cx="3756884" cy="1191441"/>
          </a:xfrm>
          <a:custGeom>
            <a:avLst/>
            <a:gdLst/>
            <a:ahLst/>
            <a:cxnLst/>
            <a:rect l="l" t="t" r="r" b="b"/>
            <a:pathLst>
              <a:path w="3756884" h="1191441">
                <a:moveTo>
                  <a:pt x="0" y="0"/>
                </a:moveTo>
                <a:lnTo>
                  <a:pt x="3756884" y="0"/>
                </a:lnTo>
                <a:lnTo>
                  <a:pt x="3756884" y="1191442"/>
                </a:lnTo>
                <a:lnTo>
                  <a:pt x="0" y="119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4371" y="1624421"/>
            <a:ext cx="4444766" cy="602488"/>
          </a:xfrm>
          <a:custGeom>
            <a:avLst/>
            <a:gdLst/>
            <a:ahLst/>
            <a:cxnLst/>
            <a:rect l="l" t="t" r="r" b="b"/>
            <a:pathLst>
              <a:path w="4444766" h="602488">
                <a:moveTo>
                  <a:pt x="0" y="0"/>
                </a:moveTo>
                <a:lnTo>
                  <a:pt x="4444766" y="0"/>
                </a:lnTo>
                <a:lnTo>
                  <a:pt x="4444766" y="602487"/>
                </a:lnTo>
                <a:lnTo>
                  <a:pt x="0" y="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2661901"/>
            <a:ext cx="14025604" cy="7625099"/>
          </a:xfrm>
          <a:custGeom>
            <a:avLst/>
            <a:gdLst/>
            <a:ahLst/>
            <a:cxnLst/>
            <a:rect l="l" t="t" r="r" b="b"/>
            <a:pathLst>
              <a:path w="14025604" h="7625099">
                <a:moveTo>
                  <a:pt x="0" y="0"/>
                </a:moveTo>
                <a:lnTo>
                  <a:pt x="14025604" y="0"/>
                </a:lnTo>
                <a:lnTo>
                  <a:pt x="14025604" y="7625099"/>
                </a:lnTo>
                <a:lnTo>
                  <a:pt x="0" y="7625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575" y="-256847"/>
            <a:ext cx="18398575" cy="2976934"/>
          </a:xfrm>
          <a:custGeom>
            <a:avLst/>
            <a:gdLst/>
            <a:ahLst/>
            <a:cxnLst/>
            <a:rect l="l" t="t" r="r" b="b"/>
            <a:pathLst>
              <a:path w="18398575" h="2976934">
                <a:moveTo>
                  <a:pt x="0" y="0"/>
                </a:moveTo>
                <a:lnTo>
                  <a:pt x="18398575" y="0"/>
                </a:lnTo>
                <a:lnTo>
                  <a:pt x="18398575" y="2976934"/>
                </a:lnTo>
                <a:lnTo>
                  <a:pt x="0" y="2976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33" t="-83373" r="-76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84563" y="7311113"/>
            <a:ext cx="3994480" cy="2975887"/>
          </a:xfrm>
          <a:custGeom>
            <a:avLst/>
            <a:gdLst/>
            <a:ahLst/>
            <a:cxnLst/>
            <a:rect l="l" t="t" r="r" b="b"/>
            <a:pathLst>
              <a:path w="3994480" h="2975887">
                <a:moveTo>
                  <a:pt x="0" y="0"/>
                </a:moveTo>
                <a:lnTo>
                  <a:pt x="3994480" y="0"/>
                </a:lnTo>
                <a:lnTo>
                  <a:pt x="3994480" y="2975887"/>
                </a:lnTo>
                <a:lnTo>
                  <a:pt x="0" y="2975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49950" y="128072"/>
            <a:ext cx="2540541" cy="2207095"/>
          </a:xfrm>
          <a:custGeom>
            <a:avLst/>
            <a:gdLst/>
            <a:ahLst/>
            <a:cxnLst/>
            <a:rect l="l" t="t" r="r" b="b"/>
            <a:pathLst>
              <a:path w="2540541" h="2207095">
                <a:moveTo>
                  <a:pt x="0" y="0"/>
                </a:moveTo>
                <a:lnTo>
                  <a:pt x="2540540" y="0"/>
                </a:lnTo>
                <a:lnTo>
                  <a:pt x="2540540" y="2207095"/>
                </a:lnTo>
                <a:lnTo>
                  <a:pt x="0" y="2207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4165813" cy="9933776"/>
          </a:xfrm>
          <a:custGeom>
            <a:avLst/>
            <a:gdLst/>
            <a:ahLst/>
            <a:cxnLst/>
            <a:rect l="l" t="t" r="r" b="b"/>
            <a:pathLst>
              <a:path w="14165813" h="9933776">
                <a:moveTo>
                  <a:pt x="0" y="0"/>
                </a:moveTo>
                <a:lnTo>
                  <a:pt x="14165813" y="0"/>
                </a:lnTo>
                <a:lnTo>
                  <a:pt x="14165813" y="9933776"/>
                </a:lnTo>
                <a:lnTo>
                  <a:pt x="0" y="9933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318050" y="-4309728"/>
            <a:ext cx="10980702" cy="18959197"/>
          </a:xfrm>
          <a:custGeom>
            <a:avLst/>
            <a:gdLst/>
            <a:ahLst/>
            <a:cxnLst/>
            <a:rect l="l" t="t" r="r" b="b"/>
            <a:pathLst>
              <a:path w="10980702" h="18959197">
                <a:moveTo>
                  <a:pt x="0" y="0"/>
                </a:moveTo>
                <a:lnTo>
                  <a:pt x="10980703" y="0"/>
                </a:lnTo>
                <a:lnTo>
                  <a:pt x="10980703" y="18959197"/>
                </a:lnTo>
                <a:lnTo>
                  <a:pt x="0" y="1895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7468" t="-5960" r="-2895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959731"/>
            <a:ext cx="4161929" cy="5327269"/>
          </a:xfrm>
          <a:custGeom>
            <a:avLst/>
            <a:gdLst/>
            <a:ahLst/>
            <a:cxnLst/>
            <a:rect l="l" t="t" r="r" b="b"/>
            <a:pathLst>
              <a:path w="4161929" h="5327269">
                <a:moveTo>
                  <a:pt x="0" y="0"/>
                </a:moveTo>
                <a:lnTo>
                  <a:pt x="4161929" y="0"/>
                </a:lnTo>
                <a:lnTo>
                  <a:pt x="4161929" y="5327269"/>
                </a:lnTo>
                <a:lnTo>
                  <a:pt x="0" y="5327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18231" y="0"/>
            <a:ext cx="14469769" cy="6493309"/>
          </a:xfrm>
          <a:custGeom>
            <a:avLst/>
            <a:gdLst/>
            <a:ahLst/>
            <a:cxnLst/>
            <a:rect l="l" t="t" r="r" b="b"/>
            <a:pathLst>
              <a:path w="14469769" h="6493309">
                <a:moveTo>
                  <a:pt x="0" y="0"/>
                </a:moveTo>
                <a:lnTo>
                  <a:pt x="14469769" y="0"/>
                </a:lnTo>
                <a:lnTo>
                  <a:pt x="14469769" y="6493309"/>
                </a:lnTo>
                <a:lnTo>
                  <a:pt x="0" y="6493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17649">
            <a:off x="15013341" y="403646"/>
            <a:ext cx="3057414" cy="1945280"/>
          </a:xfrm>
          <a:custGeom>
            <a:avLst/>
            <a:gdLst/>
            <a:ahLst/>
            <a:cxnLst/>
            <a:rect l="l" t="t" r="r" b="b"/>
            <a:pathLst>
              <a:path w="3057414" h="1945280">
                <a:moveTo>
                  <a:pt x="0" y="0"/>
                </a:moveTo>
                <a:lnTo>
                  <a:pt x="3057415" y="0"/>
                </a:lnTo>
                <a:lnTo>
                  <a:pt x="3057415" y="1945279"/>
                </a:lnTo>
                <a:lnTo>
                  <a:pt x="0" y="1945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53730" y="8779768"/>
            <a:ext cx="2119132" cy="1507232"/>
          </a:xfrm>
          <a:custGeom>
            <a:avLst/>
            <a:gdLst/>
            <a:ahLst/>
            <a:cxnLst/>
            <a:rect l="l" t="t" r="r" b="b"/>
            <a:pathLst>
              <a:path w="2119132" h="1507232">
                <a:moveTo>
                  <a:pt x="0" y="0"/>
                </a:moveTo>
                <a:lnTo>
                  <a:pt x="2119131" y="0"/>
                </a:lnTo>
                <a:lnTo>
                  <a:pt x="2119131" y="1507232"/>
                </a:lnTo>
                <a:lnTo>
                  <a:pt x="0" y="1507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6087">
            <a:off x="16934780" y="-598594"/>
            <a:ext cx="2706440" cy="2327539"/>
          </a:xfrm>
          <a:custGeom>
            <a:avLst/>
            <a:gdLst/>
            <a:ahLst/>
            <a:cxnLst/>
            <a:rect l="l" t="t" r="r" b="b"/>
            <a:pathLst>
              <a:path w="2706440" h="2327539">
                <a:moveTo>
                  <a:pt x="0" y="0"/>
                </a:moveTo>
                <a:lnTo>
                  <a:pt x="2706440" y="0"/>
                </a:lnTo>
                <a:lnTo>
                  <a:pt x="2706440" y="2327539"/>
                </a:lnTo>
                <a:lnTo>
                  <a:pt x="0" y="232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641" r="4641"/>
          <a:stretch>
            <a:fillRect/>
          </a:stretch>
        </p:blipFill>
        <p:spPr>
          <a:xfrm>
            <a:off x="1028700" y="324903"/>
            <a:ext cx="16066192" cy="9962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3555" name="Picture 4" descr="1035-0~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880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WordArt 5"/>
          <p:cNvSpPr>
            <a:spLocks noChangeArrowheads="1" noChangeShapeType="1" noTextEdit="1"/>
          </p:cNvSpPr>
          <p:nvPr/>
        </p:nvSpPr>
        <p:spPr bwMode="auto">
          <a:xfrm>
            <a:off x="2256021" y="8716565"/>
            <a:ext cx="13554075" cy="176927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913"/>
              </a:avLst>
            </a:prstTxWarp>
          </a:bodyPr>
          <a:lstStyle/>
          <a:p>
            <a:pPr algn="ctr"/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Hẹn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Gặp</a:t>
            </a:r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06" name="Picture 6" descr="93778416736382BF3CD1296D2F60EA21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5" y="626745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 descr="1012-0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224463"/>
            <a:ext cx="3005138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93778416736382BF3CD1296D2F60EA21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113" y="-1809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93778416736382BF3CD1296D2F60EA21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621744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bird-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85975"/>
            <a:ext cx="18288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1" descr="bird-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895">
            <a:off x="4279108" y="433388"/>
            <a:ext cx="2462213" cy="155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2" descr="bird-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42925"/>
            <a:ext cx="19669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22434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2655" y="-560010"/>
            <a:ext cx="18553311" cy="2950767"/>
          </a:xfrm>
          <a:custGeom>
            <a:avLst/>
            <a:gdLst/>
            <a:ahLst/>
            <a:cxnLst/>
            <a:rect l="l" t="t" r="r" b="b"/>
            <a:pathLst>
              <a:path w="18553311" h="2950767">
                <a:moveTo>
                  <a:pt x="0" y="0"/>
                </a:moveTo>
                <a:lnTo>
                  <a:pt x="18553310" y="0"/>
                </a:lnTo>
                <a:lnTo>
                  <a:pt x="18553310" y="2950767"/>
                </a:lnTo>
                <a:lnTo>
                  <a:pt x="0" y="2950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6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63193" y="657405"/>
            <a:ext cx="9761615" cy="73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837"/>
              </a:lnSpc>
            </a:pPr>
            <a:r>
              <a:rPr lang="en-US" sz="4784" b="1">
                <a:solidFill>
                  <a:srgbClr val="3D312A"/>
                </a:solidFill>
                <a:latin typeface="Mali Medium"/>
                <a:ea typeface="Mali Medium"/>
                <a:cs typeface="Mali Medium"/>
                <a:sym typeface="Mali Medium"/>
              </a:rPr>
              <a:t>I. Mục đích – yêu cầu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521632" y="1399371"/>
            <a:ext cx="473441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E - Kỹ thuật</a:t>
            </a:r>
          </a:p>
        </p:txBody>
      </p:sp>
      <p:sp>
        <p:nvSpPr>
          <p:cNvPr id="5" name="Freeform 5"/>
          <p:cNvSpPr/>
          <p:nvPr/>
        </p:nvSpPr>
        <p:spPr>
          <a:xfrm rot="3071821" flipH="1" flipV="1">
            <a:off x="-873436" y="7545105"/>
            <a:ext cx="3804272" cy="2415713"/>
          </a:xfrm>
          <a:custGeom>
            <a:avLst/>
            <a:gdLst/>
            <a:ahLst/>
            <a:cxnLst/>
            <a:rect l="l" t="t" r="r" b="b"/>
            <a:pathLst>
              <a:path w="3804272" h="2415713">
                <a:moveTo>
                  <a:pt x="3804272" y="2415713"/>
                </a:moveTo>
                <a:lnTo>
                  <a:pt x="0" y="2415713"/>
                </a:lnTo>
                <a:lnTo>
                  <a:pt x="0" y="0"/>
                </a:lnTo>
                <a:lnTo>
                  <a:pt x="3804272" y="0"/>
                </a:lnTo>
                <a:lnTo>
                  <a:pt x="3804272" y="2415713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26494" y="8466383"/>
            <a:ext cx="3223121" cy="1917757"/>
          </a:xfrm>
          <a:custGeom>
            <a:avLst/>
            <a:gdLst/>
            <a:ahLst/>
            <a:cxnLst/>
            <a:rect l="l" t="t" r="r" b="b"/>
            <a:pathLst>
              <a:path w="3223121" h="1917757">
                <a:moveTo>
                  <a:pt x="0" y="0"/>
                </a:moveTo>
                <a:lnTo>
                  <a:pt x="3223121" y="0"/>
                </a:lnTo>
                <a:lnTo>
                  <a:pt x="3223121" y="1917757"/>
                </a:lnTo>
                <a:lnTo>
                  <a:pt x="0" y="191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21632" y="4238817"/>
            <a:ext cx="2422123" cy="2274903"/>
          </a:xfrm>
          <a:custGeom>
            <a:avLst/>
            <a:gdLst/>
            <a:ahLst/>
            <a:cxnLst/>
            <a:rect l="l" t="t" r="r" b="b"/>
            <a:pathLst>
              <a:path w="2422123" h="2274903">
                <a:moveTo>
                  <a:pt x="0" y="0"/>
                </a:moveTo>
                <a:lnTo>
                  <a:pt x="2422123" y="0"/>
                </a:lnTo>
                <a:lnTo>
                  <a:pt x="2422123" y="2274903"/>
                </a:lnTo>
                <a:lnTo>
                  <a:pt x="0" y="227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7047" y="2142321"/>
            <a:ext cx="18122823" cy="437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332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- Qua quá trình thực hành trẻ được hình thành và rèn luyện các kỹ năng sau đây: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332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+ Trẻ có kỹ năng chú ý quan sát, lắng nghe và trả lời câu hỏi mạch lạc, xúc tích;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332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+ Trẻ có kỹ năng làm việc nhóm, hợp tác;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332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+ Trẻ có kỹ năng đọc thơ diễn cảm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332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- Dùng ứng dụng ghi âm để trẻ đọc thơ và nghe lại giọng đọc của mình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332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Thảo luận: "Làm thế nào để bảo vệ bản thân khi trời mưa?" (ví dụ: mang áo mưa, che ô, tránh cây to)</a:t>
            </a:r>
          </a:p>
          <a:p>
            <a:pPr algn="l">
              <a:lnSpc>
                <a:spcPts val="4325"/>
              </a:lnSpc>
              <a:spcBef>
                <a:spcPct val="0"/>
              </a:spcBef>
            </a:pPr>
            <a:r>
              <a:rPr lang="en-US" sz="332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- Trẻ đọc đúng lời bài thơ mưa,đọc to rõ ràng,phát triển ngôn ngữ mạch lạc 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047" y="6780420"/>
            <a:ext cx="15791188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2"/>
              </a:lnSpc>
              <a:spcBef>
                <a:spcPct val="0"/>
              </a:spcBef>
            </a:pPr>
            <a:r>
              <a:rPr lang="en-US" sz="3525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 – Nghệ thuật:</a:t>
            </a:r>
          </a:p>
          <a:p>
            <a:pPr algn="l">
              <a:lnSpc>
                <a:spcPts val="4582"/>
              </a:lnSpc>
              <a:spcBef>
                <a:spcPct val="0"/>
              </a:spcBef>
            </a:pPr>
            <a:r>
              <a:rPr lang="en-US" sz="3525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- Trẻ vận dụng múa, hát, chơi trò chơi khi tham gia hoạt động</a:t>
            </a:r>
          </a:p>
          <a:p>
            <a:pPr algn="l">
              <a:lnSpc>
                <a:spcPts val="4582"/>
              </a:lnSpc>
              <a:spcBef>
                <a:spcPct val="0"/>
              </a:spcBef>
            </a:pPr>
            <a:r>
              <a:rPr lang="en-US" sz="3525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- Giáo dục trẻ biết yêu thiên nhiên, biết bảo vệ nguồn nước không vứt rác bừa bãi.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23" y="-121860"/>
            <a:ext cx="18553311" cy="2950767"/>
          </a:xfrm>
          <a:custGeom>
            <a:avLst/>
            <a:gdLst/>
            <a:ahLst/>
            <a:cxnLst/>
            <a:rect l="l" t="t" r="r" b="b"/>
            <a:pathLst>
              <a:path w="18553311" h="2950767">
                <a:moveTo>
                  <a:pt x="0" y="0"/>
                </a:moveTo>
                <a:lnTo>
                  <a:pt x="18553311" y="0"/>
                </a:lnTo>
                <a:lnTo>
                  <a:pt x="18553311" y="2950767"/>
                </a:lnTo>
                <a:lnTo>
                  <a:pt x="0" y="2950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692"/>
            </a:stretch>
          </a:blipFill>
        </p:spPr>
      </p:sp>
      <p:sp>
        <p:nvSpPr>
          <p:cNvPr id="3" name="Freeform 3"/>
          <p:cNvSpPr/>
          <p:nvPr/>
        </p:nvSpPr>
        <p:spPr>
          <a:xfrm rot="3071821" flipH="1" flipV="1">
            <a:off x="-873436" y="7545105"/>
            <a:ext cx="3804272" cy="2415713"/>
          </a:xfrm>
          <a:custGeom>
            <a:avLst/>
            <a:gdLst/>
            <a:ahLst/>
            <a:cxnLst/>
            <a:rect l="l" t="t" r="r" b="b"/>
            <a:pathLst>
              <a:path w="3804272" h="2415713">
                <a:moveTo>
                  <a:pt x="3804272" y="2415713"/>
                </a:moveTo>
                <a:lnTo>
                  <a:pt x="0" y="2415713"/>
                </a:lnTo>
                <a:lnTo>
                  <a:pt x="0" y="0"/>
                </a:lnTo>
                <a:lnTo>
                  <a:pt x="3804272" y="0"/>
                </a:lnTo>
                <a:lnTo>
                  <a:pt x="3804272" y="241571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72514" y="8581231"/>
            <a:ext cx="3223121" cy="1917757"/>
          </a:xfrm>
          <a:custGeom>
            <a:avLst/>
            <a:gdLst/>
            <a:ahLst/>
            <a:cxnLst/>
            <a:rect l="l" t="t" r="r" b="b"/>
            <a:pathLst>
              <a:path w="3223121" h="1917757">
                <a:moveTo>
                  <a:pt x="0" y="0"/>
                </a:moveTo>
                <a:lnTo>
                  <a:pt x="3223121" y="0"/>
                </a:lnTo>
                <a:lnTo>
                  <a:pt x="3223121" y="1917757"/>
                </a:lnTo>
                <a:lnTo>
                  <a:pt x="0" y="19177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84530" y="2638227"/>
            <a:ext cx="2422123" cy="2274903"/>
          </a:xfrm>
          <a:custGeom>
            <a:avLst/>
            <a:gdLst/>
            <a:ahLst/>
            <a:cxnLst/>
            <a:rect l="l" t="t" r="r" b="b"/>
            <a:pathLst>
              <a:path w="2422123" h="2274903">
                <a:moveTo>
                  <a:pt x="0" y="0"/>
                </a:moveTo>
                <a:lnTo>
                  <a:pt x="2422123" y="0"/>
                </a:lnTo>
                <a:lnTo>
                  <a:pt x="2422123" y="2274903"/>
                </a:lnTo>
                <a:lnTo>
                  <a:pt x="0" y="2274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7081" b="10000"/>
          <a:stretch>
            <a:fillRect/>
          </a:stretch>
        </p:blipFill>
        <p:spPr>
          <a:xfrm>
            <a:off x="0" y="1507022"/>
            <a:ext cx="18288000" cy="852978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63363" y="-38100"/>
            <a:ext cx="6753797" cy="15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5"/>
              </a:lnSpc>
              <a:spcBef>
                <a:spcPct val="0"/>
              </a:spcBef>
            </a:pPr>
            <a:r>
              <a:rPr lang="en-US" sz="3158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E1. Khơi gợi, gắn kết :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3158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- Xúm xít, xúm xít</a:t>
            </a:r>
          </a:p>
          <a:p>
            <a:pPr algn="ctr">
              <a:lnSpc>
                <a:spcPts val="4105"/>
              </a:lnSpc>
              <a:spcBef>
                <a:spcPct val="0"/>
              </a:spcBef>
            </a:pPr>
            <a:r>
              <a:rPr lang="en-US" sz="3158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- Cho trẻ xem video về hiện tượng mưa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23" y="-121860"/>
            <a:ext cx="18553311" cy="2950767"/>
          </a:xfrm>
          <a:custGeom>
            <a:avLst/>
            <a:gdLst/>
            <a:ahLst/>
            <a:cxnLst/>
            <a:rect l="l" t="t" r="r" b="b"/>
            <a:pathLst>
              <a:path w="18553311" h="2950767">
                <a:moveTo>
                  <a:pt x="0" y="0"/>
                </a:moveTo>
                <a:lnTo>
                  <a:pt x="18553311" y="0"/>
                </a:lnTo>
                <a:lnTo>
                  <a:pt x="18553311" y="2950767"/>
                </a:lnTo>
                <a:lnTo>
                  <a:pt x="0" y="2950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6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6910" y="7470651"/>
            <a:ext cx="2341090" cy="2816349"/>
          </a:xfrm>
          <a:custGeom>
            <a:avLst/>
            <a:gdLst/>
            <a:ahLst/>
            <a:cxnLst/>
            <a:rect l="l" t="t" r="r" b="b"/>
            <a:pathLst>
              <a:path w="2341090" h="2816349">
                <a:moveTo>
                  <a:pt x="0" y="0"/>
                </a:moveTo>
                <a:lnTo>
                  <a:pt x="2341090" y="0"/>
                </a:lnTo>
                <a:lnTo>
                  <a:pt x="2341090" y="2816349"/>
                </a:lnTo>
                <a:lnTo>
                  <a:pt x="0" y="2816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7723" y="8590849"/>
            <a:ext cx="3192754" cy="1696151"/>
          </a:xfrm>
          <a:custGeom>
            <a:avLst/>
            <a:gdLst/>
            <a:ahLst/>
            <a:cxnLst/>
            <a:rect l="l" t="t" r="r" b="b"/>
            <a:pathLst>
              <a:path w="3192754" h="1696151">
                <a:moveTo>
                  <a:pt x="0" y="0"/>
                </a:moveTo>
                <a:lnTo>
                  <a:pt x="3192754" y="0"/>
                </a:lnTo>
                <a:lnTo>
                  <a:pt x="3192754" y="1696151"/>
                </a:lnTo>
                <a:lnTo>
                  <a:pt x="0" y="169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4702670" cy="3896208"/>
          </a:xfrm>
          <a:custGeom>
            <a:avLst/>
            <a:gdLst/>
            <a:ahLst/>
            <a:cxnLst/>
            <a:rect l="l" t="t" r="r" b="b"/>
            <a:pathLst>
              <a:path w="14702670" h="3896208">
                <a:moveTo>
                  <a:pt x="0" y="0"/>
                </a:moveTo>
                <a:lnTo>
                  <a:pt x="14702670" y="0"/>
                </a:lnTo>
                <a:lnTo>
                  <a:pt x="14702670" y="3896208"/>
                </a:lnTo>
                <a:lnTo>
                  <a:pt x="0" y="38962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4384" y="3358889"/>
            <a:ext cx="15542525" cy="6430720"/>
          </a:xfrm>
          <a:custGeom>
            <a:avLst/>
            <a:gdLst/>
            <a:ahLst/>
            <a:cxnLst/>
            <a:rect l="l" t="t" r="r" b="b"/>
            <a:pathLst>
              <a:path w="15542525" h="6430720">
                <a:moveTo>
                  <a:pt x="0" y="0"/>
                </a:moveTo>
                <a:lnTo>
                  <a:pt x="15542526" y="0"/>
                </a:lnTo>
                <a:lnTo>
                  <a:pt x="15542526" y="6430720"/>
                </a:lnTo>
                <a:lnTo>
                  <a:pt x="0" y="6430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723" y="-121860"/>
            <a:ext cx="18553311" cy="2950767"/>
          </a:xfrm>
          <a:custGeom>
            <a:avLst/>
            <a:gdLst/>
            <a:ahLst/>
            <a:cxnLst/>
            <a:rect l="l" t="t" r="r" b="b"/>
            <a:pathLst>
              <a:path w="18553311" h="2950767">
                <a:moveTo>
                  <a:pt x="0" y="0"/>
                </a:moveTo>
                <a:lnTo>
                  <a:pt x="18553311" y="0"/>
                </a:lnTo>
                <a:lnTo>
                  <a:pt x="18553311" y="2950767"/>
                </a:lnTo>
                <a:lnTo>
                  <a:pt x="0" y="2950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6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604764"/>
            <a:ext cx="3166563" cy="1682236"/>
          </a:xfrm>
          <a:custGeom>
            <a:avLst/>
            <a:gdLst/>
            <a:ahLst/>
            <a:cxnLst/>
            <a:rect l="l" t="t" r="r" b="b"/>
            <a:pathLst>
              <a:path w="3166563" h="1682236">
                <a:moveTo>
                  <a:pt x="0" y="0"/>
                </a:moveTo>
                <a:lnTo>
                  <a:pt x="3166563" y="0"/>
                </a:lnTo>
                <a:lnTo>
                  <a:pt x="3166563" y="1682236"/>
                </a:lnTo>
                <a:lnTo>
                  <a:pt x="0" y="1682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2354796"/>
            <a:ext cx="18249648" cy="4873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  <a:spcBef>
                <a:spcPct val="0"/>
              </a:spcBef>
            </a:pPr>
            <a:r>
              <a:rPr lang="en-US" sz="4937" b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E2+ E3 : Khám phá + giải thích</a:t>
            </a:r>
          </a:p>
          <a:p>
            <a:pPr algn="ctr">
              <a:lnSpc>
                <a:spcPts val="6418"/>
              </a:lnSpc>
              <a:spcBef>
                <a:spcPct val="0"/>
              </a:spcBef>
            </a:pPr>
            <a:endParaRPr lang="en-US" sz="4937" b="1">
              <a:solidFill>
                <a:srgbClr val="000000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l">
              <a:lnSpc>
                <a:spcPts val="6418"/>
              </a:lnSpc>
              <a:spcBef>
                <a:spcPct val="0"/>
              </a:spcBef>
            </a:pPr>
            <a:r>
              <a:rPr lang="en-US" sz="493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+ Cô đọc diễn cảm lần 1: Cô đọc thể hiện tình cảm bài thơ. Hỏi tên bài thơ, tên tác giả.</a:t>
            </a:r>
          </a:p>
          <a:p>
            <a:pPr algn="l">
              <a:lnSpc>
                <a:spcPts val="6418"/>
              </a:lnSpc>
              <a:spcBef>
                <a:spcPct val="0"/>
              </a:spcBef>
            </a:pPr>
            <a:r>
              <a:rPr lang="en-US" sz="493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+ Cô đọc diễn cảm lần 2: Cô đọc diễn cảm kết hợp hình ảnh minh họa trên power point.</a:t>
            </a:r>
          </a:p>
        </p:txBody>
      </p:sp>
      <p:sp>
        <p:nvSpPr>
          <p:cNvPr id="5" name="Freeform 5"/>
          <p:cNvSpPr/>
          <p:nvPr/>
        </p:nvSpPr>
        <p:spPr>
          <a:xfrm>
            <a:off x="9564810" y="7083274"/>
            <a:ext cx="3223121" cy="1917757"/>
          </a:xfrm>
          <a:custGeom>
            <a:avLst/>
            <a:gdLst/>
            <a:ahLst/>
            <a:cxnLst/>
            <a:rect l="l" t="t" r="r" b="b"/>
            <a:pathLst>
              <a:path w="3223121" h="1917757">
                <a:moveTo>
                  <a:pt x="0" y="0"/>
                </a:moveTo>
                <a:lnTo>
                  <a:pt x="3223121" y="0"/>
                </a:lnTo>
                <a:lnTo>
                  <a:pt x="3223121" y="1917756"/>
                </a:lnTo>
                <a:lnTo>
                  <a:pt x="0" y="1917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7341" y="0"/>
            <a:ext cx="2650659" cy="3188763"/>
          </a:xfrm>
          <a:custGeom>
            <a:avLst/>
            <a:gdLst/>
            <a:ahLst/>
            <a:cxnLst/>
            <a:rect l="l" t="t" r="r" b="b"/>
            <a:pathLst>
              <a:path w="2650659" h="3188763">
                <a:moveTo>
                  <a:pt x="0" y="0"/>
                </a:moveTo>
                <a:lnTo>
                  <a:pt x="2650659" y="0"/>
                </a:lnTo>
                <a:lnTo>
                  <a:pt x="2650659" y="3188763"/>
                </a:lnTo>
                <a:lnTo>
                  <a:pt x="0" y="3188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938" b="-5683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0712" y="0"/>
            <a:ext cx="4007288" cy="10287000"/>
          </a:xfrm>
          <a:custGeom>
            <a:avLst/>
            <a:gdLst/>
            <a:ahLst/>
            <a:cxnLst/>
            <a:rect l="l" t="t" r="r" b="b"/>
            <a:pathLst>
              <a:path w="4007288" h="10287000">
                <a:moveTo>
                  <a:pt x="0" y="0"/>
                </a:moveTo>
                <a:lnTo>
                  <a:pt x="4007288" y="0"/>
                </a:lnTo>
                <a:lnTo>
                  <a:pt x="40072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686" t="-11483" r="-930348"/>
            </a:stretch>
          </a:blipFill>
        </p:spPr>
      </p:sp>
      <p:sp>
        <p:nvSpPr>
          <p:cNvPr id="3" name="Freeform 3"/>
          <p:cNvSpPr/>
          <p:nvPr/>
        </p:nvSpPr>
        <p:spPr>
          <a:xfrm rot="-5680589">
            <a:off x="8857634" y="2135412"/>
            <a:ext cx="720864" cy="2392911"/>
          </a:xfrm>
          <a:custGeom>
            <a:avLst/>
            <a:gdLst/>
            <a:ahLst/>
            <a:cxnLst/>
            <a:rect l="l" t="t" r="r" b="b"/>
            <a:pathLst>
              <a:path w="720864" h="2392911">
                <a:moveTo>
                  <a:pt x="0" y="0"/>
                </a:moveTo>
                <a:lnTo>
                  <a:pt x="720865" y="0"/>
                </a:lnTo>
                <a:lnTo>
                  <a:pt x="720865" y="2392911"/>
                </a:lnTo>
                <a:lnTo>
                  <a:pt x="0" y="2392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528" r="-759" b="-485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835860" y="8829387"/>
            <a:ext cx="4452140" cy="145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  <a:spcBef>
                <a:spcPct val="0"/>
              </a:spcBef>
            </a:pPr>
            <a:r>
              <a:rPr lang="en-US" sz="447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Tí tách đều đều  Từng giọt mưa rơi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0712" y="0"/>
            <a:ext cx="4007288" cy="10287000"/>
          </a:xfrm>
          <a:custGeom>
            <a:avLst/>
            <a:gdLst/>
            <a:ahLst/>
            <a:cxnLst/>
            <a:rect l="l" t="t" r="r" b="b"/>
            <a:pathLst>
              <a:path w="4007288" h="10287000">
                <a:moveTo>
                  <a:pt x="0" y="0"/>
                </a:moveTo>
                <a:lnTo>
                  <a:pt x="4007288" y="0"/>
                </a:lnTo>
                <a:lnTo>
                  <a:pt x="40072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686" t="-11483" r="-930348"/>
            </a:stretch>
          </a:blipFill>
        </p:spPr>
      </p:sp>
      <p:sp>
        <p:nvSpPr>
          <p:cNvPr id="3" name="Freeform 3"/>
          <p:cNvSpPr/>
          <p:nvPr/>
        </p:nvSpPr>
        <p:spPr>
          <a:xfrm rot="-5680589">
            <a:off x="8857634" y="2135412"/>
            <a:ext cx="720864" cy="2392911"/>
          </a:xfrm>
          <a:custGeom>
            <a:avLst/>
            <a:gdLst/>
            <a:ahLst/>
            <a:cxnLst/>
            <a:rect l="l" t="t" r="r" b="b"/>
            <a:pathLst>
              <a:path w="720864" h="2392911">
                <a:moveTo>
                  <a:pt x="0" y="0"/>
                </a:moveTo>
                <a:lnTo>
                  <a:pt x="720865" y="0"/>
                </a:lnTo>
                <a:lnTo>
                  <a:pt x="720865" y="2392911"/>
                </a:lnTo>
                <a:lnTo>
                  <a:pt x="0" y="2392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77" t="-49962" b="-5390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8911937"/>
            <a:ext cx="4452140" cy="137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  <a:spcBef>
                <a:spcPct val="0"/>
              </a:spcBef>
            </a:pPr>
            <a:r>
              <a:rPr lang="en-US" sz="447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xanh cây lúa</a:t>
            </a:r>
          </a:p>
          <a:p>
            <a:pPr algn="l">
              <a:lnSpc>
                <a:spcPts val="5170"/>
              </a:lnSpc>
              <a:spcBef>
                <a:spcPct val="0"/>
              </a:spcBef>
            </a:pPr>
            <a:r>
              <a:rPr lang="en-US" sz="397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Mưa mát cánh đồng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395</Words>
  <Application>Microsoft Office PowerPoint</Application>
  <PresentationFormat>Custom</PresentationFormat>
  <Paragraphs>47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Times New Roman</vt:lpstr>
      <vt:lpstr>Calibri</vt:lpstr>
      <vt:lpstr>Sarabun Bold</vt:lpstr>
      <vt:lpstr>Mali Medium</vt:lpstr>
      <vt:lpstr>Sarabun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LQVH: dạy thơ Mưa rơi</dc:title>
  <cp:lastModifiedBy>Administrator</cp:lastModifiedBy>
  <cp:revision>5</cp:revision>
  <dcterms:created xsi:type="dcterms:W3CDTF">2006-08-16T00:00:00Z</dcterms:created>
  <dcterms:modified xsi:type="dcterms:W3CDTF">2026-05-11T03:55:10Z</dcterms:modified>
  <dc:identifier>DAHICW0Th6Q</dc:identifier>
</cp:coreProperties>
</file>