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9" r:id="rId4"/>
    <p:sldId id="295" r:id="rId5"/>
    <p:sldId id="297" r:id="rId6"/>
    <p:sldId id="300" r:id="rId7"/>
    <p:sldId id="260" r:id="rId8"/>
    <p:sldId id="261" r:id="rId9"/>
    <p:sldId id="262" r:id="rId10"/>
    <p:sldId id="263" r:id="rId11"/>
    <p:sldId id="264" r:id="rId12"/>
    <p:sldId id="265" r:id="rId13"/>
    <p:sldId id="266" r:id="rId14"/>
    <p:sldId id="267" r:id="rId15"/>
    <p:sldId id="268" r:id="rId16"/>
    <p:sldId id="269" r:id="rId17"/>
    <p:sldId id="271" r:id="rId18"/>
    <p:sldId id="273" r:id="rId19"/>
    <p:sldId id="276" r:id="rId20"/>
    <p:sldId id="279" r:id="rId21"/>
    <p:sldId id="280" r:id="rId22"/>
    <p:sldId id="281" r:id="rId23"/>
    <p:sldId id="282" r:id="rId24"/>
    <p:sldId id="285" r:id="rId25"/>
    <p:sldId id="286" r:id="rId26"/>
    <p:sldId id="287" r:id="rId27"/>
    <p:sldId id="289" r:id="rId28"/>
    <p:sldId id="290" r:id="rId29"/>
    <p:sldId id="303" r:id="rId30"/>
    <p:sldId id="305" r:id="rId31"/>
    <p:sldId id="292" r:id="rId32"/>
    <p:sldId id="30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42D726-E6B2-4610-8B01-33C3DB87C0A6}" type="datetimeFigureOut">
              <a:rPr lang="en-US" smtClean="0"/>
              <a:t>29/12/2025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17F71A-06FB-444F-855C-AD46602AD8E2}" type="slidenum">
              <a:rPr lang="en-US" smtClean="0"/>
              <a:t>‹#›</a:t>
            </a:fld>
            <a:endParaRPr lang="en-US"/>
          </a:p>
        </p:txBody>
      </p:sp>
    </p:spTree>
    <p:extLst>
      <p:ext uri="{BB962C8B-B14F-4D97-AF65-F5344CB8AC3E}">
        <p14:creationId xmlns:p14="http://schemas.microsoft.com/office/powerpoint/2010/main" val="320204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17F71A-06FB-444F-855C-AD46602AD8E2}" type="slidenum">
              <a:rPr lang="en-US" smtClean="0"/>
              <a:t>17</a:t>
            </a:fld>
            <a:endParaRPr lang="en-US"/>
          </a:p>
        </p:txBody>
      </p:sp>
    </p:spTree>
    <p:extLst>
      <p:ext uri="{BB962C8B-B14F-4D97-AF65-F5344CB8AC3E}">
        <p14:creationId xmlns:p14="http://schemas.microsoft.com/office/powerpoint/2010/main" val="172624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B04E40-7DB5-44AF-8484-3B5C8278AAE6}" type="datetimeFigureOut">
              <a:rPr lang="en-US" smtClean="0"/>
              <a:t>29/12/2025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1481482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4E40-7DB5-44AF-8484-3B5C8278AAE6}" type="datetimeFigureOut">
              <a:rPr lang="en-US" smtClean="0"/>
              <a:t>29/12/2025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246610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4E40-7DB5-44AF-8484-3B5C8278AAE6}" type="datetimeFigureOut">
              <a:rPr lang="en-US" smtClean="0"/>
              <a:t>29/12/2025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369438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168F20-EF5A-4CAC-A342-97102C3793C6}" type="slidenum">
              <a:rPr lang="en-US"/>
              <a:pPr>
                <a:defRPr/>
              </a:pPr>
              <a:t>‹#›</a:t>
            </a:fld>
            <a:endParaRPr lang="en-US"/>
          </a:p>
        </p:txBody>
      </p:sp>
    </p:spTree>
    <p:extLst>
      <p:ext uri="{BB962C8B-B14F-4D97-AF65-F5344CB8AC3E}">
        <p14:creationId xmlns:p14="http://schemas.microsoft.com/office/powerpoint/2010/main" val="33489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4E40-7DB5-44AF-8484-3B5C8278AAE6}" type="datetimeFigureOut">
              <a:rPr lang="en-US" smtClean="0"/>
              <a:t>29/12/2025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3295880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B04E40-7DB5-44AF-8484-3B5C8278AAE6}" type="datetimeFigureOut">
              <a:rPr lang="en-US" smtClean="0"/>
              <a:t>29/12/2025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121314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B04E40-7DB5-44AF-8484-3B5C8278AAE6}" type="datetimeFigureOut">
              <a:rPr lang="en-US" smtClean="0"/>
              <a:t>29/12/2025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1641996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B04E40-7DB5-44AF-8484-3B5C8278AAE6}" type="datetimeFigureOut">
              <a:rPr lang="en-US" smtClean="0"/>
              <a:t>29/12/2025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44511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B04E40-7DB5-44AF-8484-3B5C8278AAE6}" type="datetimeFigureOut">
              <a:rPr lang="en-US" smtClean="0"/>
              <a:t>29/12/2025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63644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04E40-7DB5-44AF-8484-3B5C8278AAE6}" type="datetimeFigureOut">
              <a:rPr lang="en-US" smtClean="0"/>
              <a:t>29/12/2025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2330386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B04E40-7DB5-44AF-8484-3B5C8278AAE6}" type="datetimeFigureOut">
              <a:rPr lang="en-US" smtClean="0"/>
              <a:t>29/12/2025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276798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B04E40-7DB5-44AF-8484-3B5C8278AAE6}" type="datetimeFigureOut">
              <a:rPr lang="en-US" smtClean="0"/>
              <a:t>29/12/2025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5A987-75A5-4EF1-94CD-ED95EA8154B1}" type="slidenum">
              <a:rPr lang="en-US" smtClean="0"/>
              <a:t>‹#›</a:t>
            </a:fld>
            <a:endParaRPr lang="en-US"/>
          </a:p>
        </p:txBody>
      </p:sp>
    </p:spTree>
    <p:extLst>
      <p:ext uri="{BB962C8B-B14F-4D97-AF65-F5344CB8AC3E}">
        <p14:creationId xmlns:p14="http://schemas.microsoft.com/office/powerpoint/2010/main" val="105404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04E40-7DB5-44AF-8484-3B5C8278AAE6}" type="datetimeFigureOut">
              <a:rPr lang="en-US" smtClean="0"/>
              <a:t>29/12/2025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5A987-75A5-4EF1-94CD-ED95EA8154B1}" type="slidenum">
              <a:rPr lang="en-US" smtClean="0"/>
              <a:t>‹#›</a:t>
            </a:fld>
            <a:endParaRPr lang="en-US"/>
          </a:p>
        </p:txBody>
      </p:sp>
    </p:spTree>
    <p:extLst>
      <p:ext uri="{BB962C8B-B14F-4D97-AF65-F5344CB8AC3E}">
        <p14:creationId xmlns:p14="http://schemas.microsoft.com/office/powerpoint/2010/main" val="1016257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6.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gif"/><Relationship Id="rId5" Type="http://schemas.openxmlformats.org/officeDocument/2006/relationships/image" Target="../media/image48.jpg"/><Relationship Id="rId4" Type="http://schemas.openxmlformats.org/officeDocument/2006/relationships/audio" Target="../media/audio1.wav"/><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 y="-23446"/>
            <a:ext cx="9144000" cy="6858000"/>
          </a:xfrm>
          <a:prstGeom prst="rect">
            <a:avLst/>
          </a:prstGeom>
        </p:spPr>
      </p:pic>
      <p:sp>
        <p:nvSpPr>
          <p:cNvPr id="5" name="TextBox 4"/>
          <p:cNvSpPr txBox="1"/>
          <p:nvPr/>
        </p:nvSpPr>
        <p:spPr>
          <a:xfrm>
            <a:off x="1723293" y="1676400"/>
            <a:ext cx="5791200" cy="1938992"/>
          </a:xfrm>
          <a:prstGeom prst="rect">
            <a:avLst/>
          </a:prstGeom>
          <a:noFill/>
        </p:spPr>
        <p:txBody>
          <a:bodyPr wrap="square" rtlCol="0">
            <a:prstTxWarp prst="textArchUp">
              <a:avLst/>
            </a:prstTxWarp>
            <a:spAutoFit/>
          </a:bodyPr>
          <a:lstStyle/>
          <a:p>
            <a:pPr algn="ctr"/>
            <a:r>
              <a:rPr lang="en-US" sz="4000" b="1" dirty="0" smtClean="0">
                <a:solidFill>
                  <a:srgbClr val="FF0000"/>
                </a:solidFill>
                <a:latin typeface="Times New Roman" pitchFamily="18" charset="0"/>
                <a:cs typeface="Times New Roman" pitchFamily="18" charset="0"/>
              </a:rPr>
              <a:t>GIÁO ÁN </a:t>
            </a:r>
          </a:p>
          <a:p>
            <a:r>
              <a:rPr lang="en-US" sz="4000" b="1" dirty="0" smtClean="0">
                <a:solidFill>
                  <a:srgbClr val="FF0000"/>
                </a:solidFill>
                <a:latin typeface="Times New Roman" pitchFamily="18" charset="0"/>
                <a:cs typeface="Times New Roman" pitchFamily="18" charset="0"/>
              </a:rPr>
              <a:t>LÀM QUEN VỚI VĂN HỌC</a:t>
            </a:r>
            <a:endParaRPr lang="en-US" sz="4000" b="1" dirty="0">
              <a:solidFill>
                <a:srgbClr val="FF0000"/>
              </a:solidFill>
              <a:latin typeface="Times New Roman" pitchFamily="18" charset="0"/>
              <a:cs typeface="Times New Roman" pitchFamily="18" charset="0"/>
            </a:endParaRPr>
          </a:p>
        </p:txBody>
      </p:sp>
      <p:sp>
        <p:nvSpPr>
          <p:cNvPr id="6" name="TextBox 5"/>
          <p:cNvSpPr txBox="1"/>
          <p:nvPr/>
        </p:nvSpPr>
        <p:spPr>
          <a:xfrm>
            <a:off x="1723293" y="2819400"/>
            <a:ext cx="6506307" cy="1938992"/>
          </a:xfrm>
          <a:prstGeom prst="rect">
            <a:avLst/>
          </a:prstGeom>
          <a:noFill/>
        </p:spPr>
        <p:txBody>
          <a:bodyPr wrap="square" rtlCol="0">
            <a:spAutoFit/>
          </a:bodyPr>
          <a:lstStyle/>
          <a:p>
            <a:r>
              <a:rPr lang="en-US" sz="3000" b="1" dirty="0" err="1" smtClean="0">
                <a:latin typeface="Times New Roman" pitchFamily="18" charset="0"/>
                <a:cs typeface="Times New Roman" pitchFamily="18" charset="0"/>
              </a:rPr>
              <a:t>Đề</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tài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Thơ</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Bé</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bao</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nhiêu</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nghề</a:t>
            </a:r>
            <a:r>
              <a:rPr lang="en-US" sz="3000" b="1" dirty="0" smtClean="0">
                <a:latin typeface="Times New Roman" pitchFamily="18" charset="0"/>
                <a:cs typeface="Times New Roman" pitchFamily="18" charset="0"/>
              </a:rPr>
              <a:t>”</a:t>
            </a:r>
          </a:p>
          <a:p>
            <a:r>
              <a:rPr lang="en-US" sz="3000" b="1" dirty="0" err="1" smtClean="0">
                <a:latin typeface="Times New Roman" pitchFamily="18" charset="0"/>
                <a:cs typeface="Times New Roman" pitchFamily="18" charset="0"/>
              </a:rPr>
              <a:t>Độ</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tuổi</a:t>
            </a:r>
            <a:r>
              <a:rPr lang="en-US" sz="3000" b="1" dirty="0" smtClean="0">
                <a:latin typeface="Times New Roman" pitchFamily="18" charset="0"/>
                <a:cs typeface="Times New Roman" pitchFamily="18" charset="0"/>
              </a:rPr>
              <a:t>: 4 - 5 </a:t>
            </a:r>
            <a:r>
              <a:rPr lang="en-US" sz="3000" b="1" dirty="0" err="1" smtClean="0">
                <a:latin typeface="Times New Roman" pitchFamily="18" charset="0"/>
                <a:cs typeface="Times New Roman" pitchFamily="18" charset="0"/>
              </a:rPr>
              <a:t>tuổi</a:t>
            </a:r>
            <a:endParaRPr lang="en-US" sz="3000" b="1" dirty="0" smtClean="0">
              <a:latin typeface="Times New Roman" pitchFamily="18" charset="0"/>
              <a:cs typeface="Times New Roman" pitchFamily="18" charset="0"/>
            </a:endParaRPr>
          </a:p>
          <a:p>
            <a:r>
              <a:rPr lang="en-US" sz="3000" b="1" dirty="0" err="1" smtClean="0">
                <a:latin typeface="Times New Roman" pitchFamily="18" charset="0"/>
                <a:cs typeface="Times New Roman" pitchFamily="18" charset="0"/>
              </a:rPr>
              <a:t>Thời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gian</a:t>
            </a:r>
            <a:r>
              <a:rPr lang="en-US" sz="3000" b="1" dirty="0" smtClean="0">
                <a:latin typeface="Times New Roman" pitchFamily="18" charset="0"/>
                <a:cs typeface="Times New Roman" pitchFamily="18" charset="0"/>
              </a:rPr>
              <a:t>: 20 - 25 </a:t>
            </a:r>
            <a:r>
              <a:rPr lang="en-US" sz="3000" b="1" dirty="0" err="1" smtClean="0">
                <a:latin typeface="Times New Roman" pitchFamily="18" charset="0"/>
                <a:cs typeface="Times New Roman" pitchFamily="18" charset="0"/>
              </a:rPr>
              <a:t>phút</a:t>
            </a:r>
            <a:endParaRPr lang="en-US" sz="3000" b="1" dirty="0" smtClean="0">
              <a:latin typeface="Times New Roman" pitchFamily="18" charset="0"/>
              <a:cs typeface="Times New Roman" pitchFamily="18" charset="0"/>
            </a:endParaRPr>
          </a:p>
          <a:p>
            <a:r>
              <a:rPr lang="en-US" sz="3000" b="1" dirty="0" err="1" smtClean="0">
                <a:latin typeface="Times New Roman" pitchFamily="18" charset="0"/>
                <a:cs typeface="Times New Roman" pitchFamily="18" charset="0"/>
              </a:rPr>
              <a:t>Người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dạy</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Lê</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Thị</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Hà</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104163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vi-VN" smtClean="0"/>
          </a:p>
        </p:txBody>
      </p:sp>
      <p:sp>
        <p:nvSpPr>
          <p:cNvPr id="9219" name="Rectangle 3"/>
          <p:cNvSpPr>
            <a:spLocks noGrp="1" noChangeArrowheads="1"/>
          </p:cNvSpPr>
          <p:nvPr>
            <p:ph type="body" idx="1"/>
          </p:nvPr>
        </p:nvSpPr>
        <p:spPr>
          <a:xfrm>
            <a:off x="685800" y="5486400"/>
            <a:ext cx="8229600" cy="944563"/>
          </a:xfrm>
        </p:spPr>
        <p:txBody>
          <a:bodyPr>
            <a:normAutofit fontScale="77500" lnSpcReduction="20000"/>
          </a:bodyPr>
          <a:lstStyle/>
          <a:p>
            <a:pPr algn="ctr" eaLnBrk="1" hangingPunct="1">
              <a:lnSpc>
                <a:spcPct val="90000"/>
              </a:lnSpc>
              <a:buFontTx/>
              <a:buNone/>
            </a:pPr>
            <a:r>
              <a:rPr lang="en-US" sz="4000" b="1" smtClean="0">
                <a:latin typeface="Times New Roman" pitchFamily="18" charset="0"/>
              </a:rPr>
              <a:t>Bé chơi làm thầy thuốc</a:t>
            </a:r>
            <a:br>
              <a:rPr lang="en-US" sz="4000" b="1" smtClean="0">
                <a:latin typeface="Times New Roman" pitchFamily="18" charset="0"/>
              </a:rPr>
            </a:br>
            <a:r>
              <a:rPr lang="en-US" sz="4000" b="1" smtClean="0">
                <a:latin typeface="Times New Roman" pitchFamily="18" charset="0"/>
              </a:rPr>
              <a:t>Chữa bệnh cho mọi</a:t>
            </a:r>
            <a:r>
              <a:rPr lang="en-US" sz="5400" b="1" smtClean="0">
                <a:latin typeface="Times New Roman" pitchFamily="18" charset="0"/>
              </a:rPr>
              <a:t> </a:t>
            </a:r>
            <a:r>
              <a:rPr lang="en-US" sz="4000" b="1" smtClean="0">
                <a:latin typeface="Times New Roman" pitchFamily="18" charset="0"/>
              </a:rPr>
              <a:t>người</a:t>
            </a:r>
          </a:p>
        </p:txBody>
      </p:sp>
      <p:pic>
        <p:nvPicPr>
          <p:cNvPr id="9220" name="Picture 4" descr="12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dau to"/>
          <p:cNvPicPr>
            <a:picLocks noChangeAspect="1" noChangeArrowheads="1"/>
          </p:cNvPicPr>
          <p:nvPr/>
        </p:nvPicPr>
        <p:blipFill>
          <a:blip r:embed="rId3">
            <a:clrChange>
              <a:clrFrom>
                <a:srgbClr val="15E947"/>
              </a:clrFrom>
              <a:clrTo>
                <a:srgbClr val="15E947">
                  <a:alpha val="0"/>
                </a:srgbClr>
              </a:clrTo>
            </a:clrChange>
            <a:extLst>
              <a:ext uri="{28A0092B-C50C-407E-A947-70E740481C1C}">
                <a14:useLocalDpi xmlns:a14="http://schemas.microsoft.com/office/drawing/2010/main" val="0"/>
              </a:ext>
            </a:extLst>
          </a:blip>
          <a:srcRect/>
          <a:stretch>
            <a:fillRect/>
          </a:stretch>
        </p:blipFill>
        <p:spPr bwMode="auto">
          <a:xfrm>
            <a:off x="2209800" y="206375"/>
            <a:ext cx="2971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4"/>
          <p:cNvPicPr>
            <a:picLocks noChangeAspect="1" noChangeArrowheads="1"/>
          </p:cNvPicPr>
          <p:nvPr/>
        </p:nvPicPr>
        <p:blipFill>
          <a:blip r:embed="rId4">
            <a:clrChange>
              <a:clrFrom>
                <a:srgbClr val="FA090F"/>
              </a:clrFrom>
              <a:clrTo>
                <a:srgbClr val="FA090F">
                  <a:alpha val="0"/>
                </a:srgbClr>
              </a:clrTo>
            </a:clrChange>
            <a:extLst>
              <a:ext uri="{28A0092B-C50C-407E-A947-70E740481C1C}">
                <a14:useLocalDpi xmlns:a14="http://schemas.microsoft.com/office/drawing/2010/main" val="0"/>
              </a:ext>
            </a:extLst>
          </a:blip>
          <a:srcRect/>
          <a:stretch>
            <a:fillRect/>
          </a:stretch>
        </p:blipFill>
        <p:spPr bwMode="auto">
          <a:xfrm>
            <a:off x="5562600" y="3810000"/>
            <a:ext cx="152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1"/>
          <p:cNvPicPr>
            <a:picLocks noChangeAspect="1" noChangeArrowheads="1"/>
          </p:cNvPicPr>
          <p:nvPr/>
        </p:nvPicPr>
        <p:blipFill>
          <a:blip r:embed="rId5">
            <a:clrChange>
              <a:clrFrom>
                <a:srgbClr val="FA090F"/>
              </a:clrFrom>
              <a:clrTo>
                <a:srgbClr val="FA090F">
                  <a:alpha val="0"/>
                </a:srgbClr>
              </a:clrTo>
            </a:clrChange>
            <a:extLst>
              <a:ext uri="{28A0092B-C50C-407E-A947-70E740481C1C}">
                <a14:useLocalDpi xmlns:a14="http://schemas.microsoft.com/office/drawing/2010/main" val="0"/>
              </a:ext>
            </a:extLst>
          </a:blip>
          <a:srcRect/>
          <a:stretch>
            <a:fillRect/>
          </a:stretch>
        </p:blipFill>
        <p:spPr bwMode="auto">
          <a:xfrm>
            <a:off x="6096000" y="2971800"/>
            <a:ext cx="10668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2"/>
          <p:cNvPicPr>
            <a:picLocks noChangeAspect="1" noChangeArrowheads="1"/>
          </p:cNvPicPr>
          <p:nvPr/>
        </p:nvPicPr>
        <p:blipFill>
          <a:blip r:embed="rId6">
            <a:clrChange>
              <a:clrFrom>
                <a:srgbClr val="FA090F"/>
              </a:clrFrom>
              <a:clrTo>
                <a:srgbClr val="FA090F">
                  <a:alpha val="0"/>
                </a:srgbClr>
              </a:clrTo>
            </a:clrChange>
            <a:extLst>
              <a:ext uri="{28A0092B-C50C-407E-A947-70E740481C1C}">
                <a14:useLocalDpi xmlns:a14="http://schemas.microsoft.com/office/drawing/2010/main" val="0"/>
              </a:ext>
            </a:extLst>
          </a:blip>
          <a:srcRect/>
          <a:stretch>
            <a:fillRect/>
          </a:stretch>
        </p:blipFill>
        <p:spPr bwMode="auto">
          <a:xfrm>
            <a:off x="7848600" y="3200400"/>
            <a:ext cx="863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3"/>
          <p:cNvPicPr>
            <a:picLocks noChangeAspect="1" noChangeArrowheads="1"/>
          </p:cNvPicPr>
          <p:nvPr/>
        </p:nvPicPr>
        <p:blipFill>
          <a:blip r:embed="rId7">
            <a:clrChange>
              <a:clrFrom>
                <a:srgbClr val="FB060B"/>
              </a:clrFrom>
              <a:clrTo>
                <a:srgbClr val="FB060B">
                  <a:alpha val="0"/>
                </a:srgbClr>
              </a:clrTo>
            </a:clrChange>
            <a:extLst>
              <a:ext uri="{28A0092B-C50C-407E-A947-70E740481C1C}">
                <a14:useLocalDpi xmlns:a14="http://schemas.microsoft.com/office/drawing/2010/main" val="0"/>
              </a:ext>
            </a:extLst>
          </a:blip>
          <a:srcRect/>
          <a:stretch>
            <a:fillRect/>
          </a:stretch>
        </p:blipFill>
        <p:spPr bwMode="auto">
          <a:xfrm>
            <a:off x="7467600" y="4191000"/>
            <a:ext cx="1473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38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decel="50000" autoRev="1" fill="hold" nodeType="withEffect">
                                  <p:stCondLst>
                                    <p:cond delay="0"/>
                                  </p:stCondLst>
                                  <p:childTnLst>
                                    <p:animMotion origin="layout" path="M 0.01666 -0.00393 C 0.0151 -0.00231 0.01406 0.00116 0.01232 0.00139 C 0.00937 0.00208 0.00052 -0.00138 0.00347 -0.00138 C 0.00694 -0.00138 0.01041 0.00047 0.01371 0.00139 C 0.01319 0.00417 0.01371 0.00948 0.01232 0.00971 C 0.0092 0.01064 0.00642 0.00602 0.00347 0.00417 C 0.00208 0.00324 -0.00087 0.00139 -0.00087 0.00185 C -0.00087 0.00139 -0.00087 0.00879 -0.00243 0.00971 C -0.00556 0.01203 -0.0092 0.00971 -0.0125 0.00971 " pathEditMode="relative" rAng="0" ptsTypes="ffffffffA">
                                      <p:cBhvr>
                                        <p:cTn id="6" dur="2000" fill="hold"/>
                                        <p:tgtEl>
                                          <p:spTgt spid="6149"/>
                                        </p:tgtEl>
                                        <p:attrNameLst>
                                          <p:attrName>ppt_x</p:attrName>
                                          <p:attrName>ppt_y</p:attrName>
                                        </p:attrNameLst>
                                      </p:cBhvr>
                                      <p:rCtr x="-1458" y="786"/>
                                    </p:animMotion>
                                  </p:childTnLst>
                                </p:cTn>
                              </p:par>
                              <p:par>
                                <p:cTn id="7" presetID="53" presetClass="entr" presetSubtype="0" fill="hold" nodeType="withEffect">
                                  <p:stCondLst>
                                    <p:cond delay="900"/>
                                  </p:stCondLst>
                                  <p:childTnLst>
                                    <p:set>
                                      <p:cBhvr>
                                        <p:cTn id="8" dur="1" fill="hold">
                                          <p:stCondLst>
                                            <p:cond delay="0"/>
                                          </p:stCondLst>
                                        </p:cTn>
                                        <p:tgtEl>
                                          <p:spTgt spid="6150"/>
                                        </p:tgtEl>
                                        <p:attrNameLst>
                                          <p:attrName>style.visibility</p:attrName>
                                        </p:attrNameLst>
                                      </p:cBhvr>
                                      <p:to>
                                        <p:strVal val="visible"/>
                                      </p:to>
                                    </p:set>
                                    <p:anim calcmode="lin" valueType="num">
                                      <p:cBhvr>
                                        <p:cTn id="9" dur="2000" fill="hold"/>
                                        <p:tgtEl>
                                          <p:spTgt spid="6150"/>
                                        </p:tgtEl>
                                        <p:attrNameLst>
                                          <p:attrName>ppt_w</p:attrName>
                                        </p:attrNameLst>
                                      </p:cBhvr>
                                      <p:tavLst>
                                        <p:tav tm="0">
                                          <p:val>
                                            <p:fltVal val="0"/>
                                          </p:val>
                                        </p:tav>
                                        <p:tav tm="100000">
                                          <p:val>
                                            <p:strVal val="#ppt_w"/>
                                          </p:val>
                                        </p:tav>
                                      </p:tavLst>
                                    </p:anim>
                                    <p:anim calcmode="lin" valueType="num">
                                      <p:cBhvr>
                                        <p:cTn id="10" dur="2000" fill="hold"/>
                                        <p:tgtEl>
                                          <p:spTgt spid="6150"/>
                                        </p:tgtEl>
                                        <p:attrNameLst>
                                          <p:attrName>ppt_h</p:attrName>
                                        </p:attrNameLst>
                                      </p:cBhvr>
                                      <p:tavLst>
                                        <p:tav tm="0">
                                          <p:val>
                                            <p:fltVal val="0"/>
                                          </p:val>
                                        </p:tav>
                                        <p:tav tm="100000">
                                          <p:val>
                                            <p:strVal val="#ppt_h"/>
                                          </p:val>
                                        </p:tav>
                                      </p:tavLst>
                                    </p:anim>
                                    <p:animEffect transition="in" filter="fade">
                                      <p:cBhvr>
                                        <p:cTn id="11" dur="2000"/>
                                        <p:tgtEl>
                                          <p:spTgt spid="6150"/>
                                        </p:tgtEl>
                                      </p:cBhvr>
                                    </p:animEffect>
                                  </p:childTnLst>
                                </p:cTn>
                              </p:par>
                              <p:par>
                                <p:cTn id="12" presetID="53" presetClass="entr" presetSubtype="0" fill="hold" nodeType="withEffect">
                                  <p:stCondLst>
                                    <p:cond delay="1000"/>
                                  </p:stCondLst>
                                  <p:childTnLst>
                                    <p:set>
                                      <p:cBhvr>
                                        <p:cTn id="13" dur="1" fill="hold">
                                          <p:stCondLst>
                                            <p:cond delay="0"/>
                                          </p:stCondLst>
                                        </p:cTn>
                                        <p:tgtEl>
                                          <p:spTgt spid="6153"/>
                                        </p:tgtEl>
                                        <p:attrNameLst>
                                          <p:attrName>style.visibility</p:attrName>
                                        </p:attrNameLst>
                                      </p:cBhvr>
                                      <p:to>
                                        <p:strVal val="visible"/>
                                      </p:to>
                                    </p:set>
                                    <p:anim calcmode="lin" valueType="num">
                                      <p:cBhvr>
                                        <p:cTn id="14" dur="2000" fill="hold"/>
                                        <p:tgtEl>
                                          <p:spTgt spid="6153"/>
                                        </p:tgtEl>
                                        <p:attrNameLst>
                                          <p:attrName>ppt_w</p:attrName>
                                        </p:attrNameLst>
                                      </p:cBhvr>
                                      <p:tavLst>
                                        <p:tav tm="0">
                                          <p:val>
                                            <p:fltVal val="0"/>
                                          </p:val>
                                        </p:tav>
                                        <p:tav tm="100000">
                                          <p:val>
                                            <p:strVal val="#ppt_w"/>
                                          </p:val>
                                        </p:tav>
                                      </p:tavLst>
                                    </p:anim>
                                    <p:anim calcmode="lin" valueType="num">
                                      <p:cBhvr>
                                        <p:cTn id="15" dur="2000" fill="hold"/>
                                        <p:tgtEl>
                                          <p:spTgt spid="6153"/>
                                        </p:tgtEl>
                                        <p:attrNameLst>
                                          <p:attrName>ppt_h</p:attrName>
                                        </p:attrNameLst>
                                      </p:cBhvr>
                                      <p:tavLst>
                                        <p:tav tm="0">
                                          <p:val>
                                            <p:fltVal val="0"/>
                                          </p:val>
                                        </p:tav>
                                        <p:tav tm="100000">
                                          <p:val>
                                            <p:strVal val="#ppt_h"/>
                                          </p:val>
                                        </p:tav>
                                      </p:tavLst>
                                    </p:anim>
                                    <p:animEffect transition="in" filter="fade">
                                      <p:cBhvr>
                                        <p:cTn id="16" dur="2000"/>
                                        <p:tgtEl>
                                          <p:spTgt spid="6153"/>
                                        </p:tgtEl>
                                      </p:cBhvr>
                                    </p:animEffect>
                                  </p:childTnLst>
                                </p:cTn>
                              </p:par>
                              <p:par>
                                <p:cTn id="17" presetID="53" presetClass="entr" presetSubtype="0" fill="hold" nodeType="withEffect">
                                  <p:stCondLst>
                                    <p:cond delay="1500"/>
                                  </p:stCondLst>
                                  <p:childTnLst>
                                    <p:set>
                                      <p:cBhvr>
                                        <p:cTn id="18" dur="1" fill="hold">
                                          <p:stCondLst>
                                            <p:cond delay="0"/>
                                          </p:stCondLst>
                                        </p:cTn>
                                        <p:tgtEl>
                                          <p:spTgt spid="6152"/>
                                        </p:tgtEl>
                                        <p:attrNameLst>
                                          <p:attrName>style.visibility</p:attrName>
                                        </p:attrNameLst>
                                      </p:cBhvr>
                                      <p:to>
                                        <p:strVal val="visible"/>
                                      </p:to>
                                    </p:set>
                                    <p:anim calcmode="lin" valueType="num">
                                      <p:cBhvr>
                                        <p:cTn id="19" dur="2000" fill="hold"/>
                                        <p:tgtEl>
                                          <p:spTgt spid="6152"/>
                                        </p:tgtEl>
                                        <p:attrNameLst>
                                          <p:attrName>ppt_w</p:attrName>
                                        </p:attrNameLst>
                                      </p:cBhvr>
                                      <p:tavLst>
                                        <p:tav tm="0">
                                          <p:val>
                                            <p:fltVal val="0"/>
                                          </p:val>
                                        </p:tav>
                                        <p:tav tm="100000">
                                          <p:val>
                                            <p:strVal val="#ppt_w"/>
                                          </p:val>
                                        </p:tav>
                                      </p:tavLst>
                                    </p:anim>
                                    <p:anim calcmode="lin" valueType="num">
                                      <p:cBhvr>
                                        <p:cTn id="20" dur="2000" fill="hold"/>
                                        <p:tgtEl>
                                          <p:spTgt spid="6152"/>
                                        </p:tgtEl>
                                        <p:attrNameLst>
                                          <p:attrName>ppt_h</p:attrName>
                                        </p:attrNameLst>
                                      </p:cBhvr>
                                      <p:tavLst>
                                        <p:tav tm="0">
                                          <p:val>
                                            <p:fltVal val="0"/>
                                          </p:val>
                                        </p:tav>
                                        <p:tav tm="100000">
                                          <p:val>
                                            <p:strVal val="#ppt_h"/>
                                          </p:val>
                                        </p:tav>
                                      </p:tavLst>
                                    </p:anim>
                                    <p:animEffect transition="in" filter="fade">
                                      <p:cBhvr>
                                        <p:cTn id="21" dur="2000"/>
                                        <p:tgtEl>
                                          <p:spTgt spid="6152"/>
                                        </p:tgtEl>
                                      </p:cBhvr>
                                    </p:animEffect>
                                  </p:childTnLst>
                                </p:cTn>
                              </p:par>
                              <p:par>
                                <p:cTn id="22" presetID="53" presetClass="entr" presetSubtype="0" fill="hold" nodeType="withEffect">
                                  <p:stCondLst>
                                    <p:cond delay="1000"/>
                                  </p:stCondLst>
                                  <p:childTnLst>
                                    <p:set>
                                      <p:cBhvr>
                                        <p:cTn id="23" dur="1" fill="hold">
                                          <p:stCondLst>
                                            <p:cond delay="0"/>
                                          </p:stCondLst>
                                        </p:cTn>
                                        <p:tgtEl>
                                          <p:spTgt spid="6151"/>
                                        </p:tgtEl>
                                        <p:attrNameLst>
                                          <p:attrName>style.visibility</p:attrName>
                                        </p:attrNameLst>
                                      </p:cBhvr>
                                      <p:to>
                                        <p:strVal val="visible"/>
                                      </p:to>
                                    </p:set>
                                    <p:anim calcmode="lin" valueType="num">
                                      <p:cBhvr>
                                        <p:cTn id="24" dur="2000" fill="hold"/>
                                        <p:tgtEl>
                                          <p:spTgt spid="6151"/>
                                        </p:tgtEl>
                                        <p:attrNameLst>
                                          <p:attrName>ppt_w</p:attrName>
                                        </p:attrNameLst>
                                      </p:cBhvr>
                                      <p:tavLst>
                                        <p:tav tm="0">
                                          <p:val>
                                            <p:fltVal val="0"/>
                                          </p:val>
                                        </p:tav>
                                        <p:tav tm="100000">
                                          <p:val>
                                            <p:strVal val="#ppt_w"/>
                                          </p:val>
                                        </p:tav>
                                      </p:tavLst>
                                    </p:anim>
                                    <p:anim calcmode="lin" valueType="num">
                                      <p:cBhvr>
                                        <p:cTn id="25" dur="2000" fill="hold"/>
                                        <p:tgtEl>
                                          <p:spTgt spid="6151"/>
                                        </p:tgtEl>
                                        <p:attrNameLst>
                                          <p:attrName>ppt_h</p:attrName>
                                        </p:attrNameLst>
                                      </p:cBhvr>
                                      <p:tavLst>
                                        <p:tav tm="0">
                                          <p:val>
                                            <p:fltVal val="0"/>
                                          </p:val>
                                        </p:tav>
                                        <p:tav tm="100000">
                                          <p:val>
                                            <p:strVal val="#ppt_h"/>
                                          </p:val>
                                        </p:tav>
                                      </p:tavLst>
                                    </p:anim>
                                    <p:animEffect transition="in" filter="fade">
                                      <p:cBhvr>
                                        <p:cTn id="26"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vi-VN" smtClean="0"/>
          </a:p>
        </p:txBody>
      </p:sp>
      <p:pic>
        <p:nvPicPr>
          <p:cNvPr id="10243" name="Picture 4" descr="789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yu"/>
          <p:cNvPicPr>
            <a:picLocks noChangeAspect="1" noChangeArrowheads="1"/>
          </p:cNvPicPr>
          <p:nvPr/>
        </p:nvPicPr>
        <p:blipFill>
          <a:blip r:embed="rId3">
            <a:clrChange>
              <a:clrFrom>
                <a:srgbClr val="F80A17"/>
              </a:clrFrom>
              <a:clrTo>
                <a:srgbClr val="F80A17">
                  <a:alpha val="0"/>
                </a:srgbClr>
              </a:clrTo>
            </a:clrChange>
            <a:extLst>
              <a:ext uri="{28A0092B-C50C-407E-A947-70E740481C1C}">
                <a14:useLocalDpi xmlns:a14="http://schemas.microsoft.com/office/drawing/2010/main" val="0"/>
              </a:ext>
            </a:extLst>
          </a:blip>
          <a:srcRect/>
          <a:stretch>
            <a:fillRect/>
          </a:stretch>
        </p:blipFill>
        <p:spPr bwMode="auto">
          <a:xfrm>
            <a:off x="2133600" y="2286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hoa qua"/>
          <p:cNvPicPr>
            <a:picLocks noChangeAspect="1" noChangeArrowheads="1"/>
          </p:cNvPicPr>
          <p:nvPr/>
        </p:nvPicPr>
        <p:blipFill>
          <a:blip r:embed="rId4">
            <a:clrChange>
              <a:clrFrom>
                <a:srgbClr val="FFE2D0"/>
              </a:clrFrom>
              <a:clrTo>
                <a:srgbClr val="FFE2D0">
                  <a:alpha val="0"/>
                </a:srgbClr>
              </a:clrTo>
            </a:clrChange>
            <a:extLst>
              <a:ext uri="{28A0092B-C50C-407E-A947-70E740481C1C}">
                <a14:useLocalDpi xmlns:a14="http://schemas.microsoft.com/office/drawing/2010/main" val="0"/>
              </a:ext>
            </a:extLst>
          </a:blip>
          <a:srcRect/>
          <a:stretch>
            <a:fillRect/>
          </a:stretch>
        </p:blipFill>
        <p:spPr bwMode="auto">
          <a:xfrm>
            <a:off x="5867400" y="2971800"/>
            <a:ext cx="2768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8"/>
          <p:cNvSpPr>
            <a:spLocks noChangeArrowheads="1"/>
          </p:cNvSpPr>
          <p:nvPr/>
        </p:nvSpPr>
        <p:spPr bwMode="auto">
          <a:xfrm>
            <a:off x="2438400" y="5546725"/>
            <a:ext cx="48117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b="1">
                <a:latin typeface="Times New Roman" pitchFamily="18" charset="0"/>
              </a:rPr>
              <a:t>Bé chơi làm cô nuôi</a:t>
            </a:r>
            <a:br>
              <a:rPr lang="en-US" sz="4000" b="1">
                <a:latin typeface="Times New Roman" pitchFamily="18" charset="0"/>
              </a:rPr>
            </a:br>
            <a:r>
              <a:rPr lang="en-US" sz="4000" b="1">
                <a:latin typeface="Times New Roman" pitchFamily="18" charset="0"/>
              </a:rPr>
              <a:t>Xúc cơm cho cháu bé</a:t>
            </a:r>
          </a:p>
        </p:txBody>
      </p:sp>
    </p:spTree>
    <p:extLst>
      <p:ext uri="{BB962C8B-B14F-4D97-AF65-F5344CB8AC3E}">
        <p14:creationId xmlns:p14="http://schemas.microsoft.com/office/powerpoint/2010/main" val="1764224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decel="50000" autoRev="1" fill="hold" nodeType="withEffect">
                                  <p:stCondLst>
                                    <p:cond delay="0"/>
                                  </p:stCondLst>
                                  <p:childTnLst>
                                    <p:animMotion origin="layout" path="M -1.38889E-6 1.56069E-6 C 0.00695 -0.00069 0.01389 -0.00023 0.02066 -0.00208 C 0.02222 -0.00254 0.01754 -0.00393 0.01597 -0.00439 C 0.01077 -0.00555 -0.00538 -0.00648 -1.38889E-6 -0.00648 C 0.02639 -0.00648 0.02379 -0.01411 0.02379 0.00624 " pathEditMode="relative" ptsTypes="ffffA">
                                      <p:cBhvr>
                                        <p:cTn id="6" dur="2000" fill="hold"/>
                                        <p:tgtEl>
                                          <p:spTgt spid="5126"/>
                                        </p:tgtEl>
                                        <p:attrNameLst>
                                          <p:attrName>ppt_x</p:attrName>
                                          <p:attrName>ppt_y</p:attrName>
                                        </p:attrNameLst>
                                      </p:cBhvr>
                                    </p:animMotion>
                                  </p:childTnLst>
                                </p:cTn>
                              </p:par>
                              <p:par>
                                <p:cTn id="7" presetID="29" presetClass="entr" presetSubtype="0" fill="hold" nodeType="withEffect">
                                  <p:stCondLst>
                                    <p:cond delay="1000"/>
                                  </p:stCondLst>
                                  <p:childTnLst>
                                    <p:set>
                                      <p:cBhvr>
                                        <p:cTn id="8" dur="1" fill="hold">
                                          <p:stCondLst>
                                            <p:cond delay="0"/>
                                          </p:stCondLst>
                                        </p:cTn>
                                        <p:tgtEl>
                                          <p:spTgt spid="5127"/>
                                        </p:tgtEl>
                                        <p:attrNameLst>
                                          <p:attrName>style.visibility</p:attrName>
                                        </p:attrNameLst>
                                      </p:cBhvr>
                                      <p:to>
                                        <p:strVal val="visible"/>
                                      </p:to>
                                    </p:set>
                                    <p:anim calcmode="lin" valueType="num">
                                      <p:cBhvr>
                                        <p:cTn id="9" dur="2000" fill="hold"/>
                                        <p:tgtEl>
                                          <p:spTgt spid="5127"/>
                                        </p:tgtEl>
                                        <p:attrNameLst>
                                          <p:attrName>ppt_x</p:attrName>
                                        </p:attrNameLst>
                                      </p:cBhvr>
                                      <p:tavLst>
                                        <p:tav tm="0">
                                          <p:val>
                                            <p:strVal val="#ppt_x-.2"/>
                                          </p:val>
                                        </p:tav>
                                        <p:tav tm="100000">
                                          <p:val>
                                            <p:strVal val="#ppt_x"/>
                                          </p:val>
                                        </p:tav>
                                      </p:tavLst>
                                    </p:anim>
                                    <p:anim calcmode="lin" valueType="num">
                                      <p:cBhvr>
                                        <p:cTn id="10" dur="2000" fill="hold"/>
                                        <p:tgtEl>
                                          <p:spTgt spid="5127"/>
                                        </p:tgtEl>
                                        <p:attrNameLst>
                                          <p:attrName>ppt_y</p:attrName>
                                        </p:attrNameLst>
                                      </p:cBhvr>
                                      <p:tavLst>
                                        <p:tav tm="0">
                                          <p:val>
                                            <p:strVal val="#ppt_y"/>
                                          </p:val>
                                        </p:tav>
                                        <p:tav tm="100000">
                                          <p:val>
                                            <p:strVal val="#ppt_y"/>
                                          </p:val>
                                        </p:tav>
                                      </p:tavLst>
                                    </p:anim>
                                    <p:animEffect transition="in" filter="wipe(right)" prLst="gradientSize: 0.1">
                                      <p:cBhvr>
                                        <p:cTn id="11" dur="2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vi-VN" smtClean="0"/>
          </a:p>
        </p:txBody>
      </p:sp>
      <p:sp>
        <p:nvSpPr>
          <p:cNvPr id="11267" name="Rectangle 3"/>
          <p:cNvSpPr>
            <a:spLocks noGrp="1" noChangeArrowheads="1"/>
          </p:cNvSpPr>
          <p:nvPr>
            <p:ph type="body" idx="1"/>
          </p:nvPr>
        </p:nvSpPr>
        <p:spPr/>
        <p:txBody>
          <a:bodyPr/>
          <a:lstStyle/>
          <a:p>
            <a:pPr eaLnBrk="1" hangingPunct="1"/>
            <a:endParaRPr lang="vi-VN" smtClean="0"/>
          </a:p>
        </p:txBody>
      </p:sp>
      <p:pic>
        <p:nvPicPr>
          <p:cNvPr id="11268" name="Picture 4" descr="nen c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9"/>
          <p:cNvPicPr>
            <a:picLocks noChangeAspect="1" noChangeArrowheads="1"/>
          </p:cNvPicPr>
          <p:nvPr/>
        </p:nvPicPr>
        <p:blipFill>
          <a:blip r:embed="rId3">
            <a:clrChange>
              <a:clrFrom>
                <a:srgbClr val="89B6F7"/>
              </a:clrFrom>
              <a:clrTo>
                <a:srgbClr val="89B6F7">
                  <a:alpha val="0"/>
                </a:srgbClr>
              </a:clrTo>
            </a:clrChange>
            <a:extLst>
              <a:ext uri="{28A0092B-C50C-407E-A947-70E740481C1C}">
                <a14:useLocalDpi xmlns:a14="http://schemas.microsoft.com/office/drawing/2010/main" val="0"/>
              </a:ext>
            </a:extLst>
          </a:blip>
          <a:srcRect/>
          <a:stretch>
            <a:fillRect/>
          </a:stretch>
        </p:blipFill>
        <p:spPr bwMode="auto">
          <a:xfrm>
            <a:off x="3505200" y="609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2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3124200"/>
            <a:ext cx="19812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789325"/>
          <p:cNvPicPr>
            <a:picLocks noChangeAspect="1" noChangeArrowheads="1"/>
          </p:cNvPicPr>
          <p:nvPr/>
        </p:nvPicPr>
        <p:blipFill>
          <a:blip r:embed="rId5">
            <a:clrChange>
              <a:clrFrom>
                <a:srgbClr val="594F1E"/>
              </a:clrFrom>
              <a:clrTo>
                <a:srgbClr val="594F1E">
                  <a:alpha val="0"/>
                </a:srgbClr>
              </a:clrTo>
            </a:clrChange>
            <a:extLst>
              <a:ext uri="{28A0092B-C50C-407E-A947-70E740481C1C}">
                <a14:useLocalDpi xmlns:a14="http://schemas.microsoft.com/office/drawing/2010/main" val="0"/>
              </a:ext>
            </a:extLst>
          </a:blip>
          <a:srcRect/>
          <a:stretch>
            <a:fillRect/>
          </a:stretch>
        </p:blipFill>
        <p:spPr bwMode="auto">
          <a:xfrm>
            <a:off x="6400800" y="366713"/>
            <a:ext cx="20574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Untitled-1 copy"/>
          <p:cNvPicPr>
            <a:picLocks noChangeAspect="1" noChangeArrowheads="1"/>
          </p:cNvPicPr>
          <p:nvPr/>
        </p:nvPicPr>
        <p:blipFill>
          <a:blip r:embed="rId6">
            <a:clrChange>
              <a:clrFrom>
                <a:srgbClr val="594F1E"/>
              </a:clrFrom>
              <a:clrTo>
                <a:srgbClr val="594F1E">
                  <a:alpha val="0"/>
                </a:srgbClr>
              </a:clrTo>
            </a:clrChange>
            <a:extLst>
              <a:ext uri="{28A0092B-C50C-407E-A947-70E740481C1C}">
                <a14:useLocalDpi xmlns:a14="http://schemas.microsoft.com/office/drawing/2010/main" val="0"/>
              </a:ext>
            </a:extLst>
          </a:blip>
          <a:srcRect/>
          <a:stretch>
            <a:fillRect/>
          </a:stretch>
        </p:blipFill>
        <p:spPr bwMode="auto">
          <a:xfrm>
            <a:off x="457200" y="609600"/>
            <a:ext cx="1828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descr="25"/>
          <p:cNvPicPr>
            <a:picLocks noChangeAspect="1" noChangeArrowheads="1"/>
          </p:cNvPicPr>
          <p:nvPr/>
        </p:nvPicPr>
        <p:blipFill>
          <a:blip r:embed="rId7">
            <a:clrChange>
              <a:clrFrom>
                <a:srgbClr val="F419FB"/>
              </a:clrFrom>
              <a:clrTo>
                <a:srgbClr val="F419FB">
                  <a:alpha val="0"/>
                </a:srgbClr>
              </a:clrTo>
            </a:clrChange>
            <a:extLst>
              <a:ext uri="{28A0092B-C50C-407E-A947-70E740481C1C}">
                <a14:useLocalDpi xmlns:a14="http://schemas.microsoft.com/office/drawing/2010/main" val="0"/>
              </a:ext>
            </a:extLst>
          </a:blip>
          <a:srcRect/>
          <a:stretch>
            <a:fillRect/>
          </a:stretch>
        </p:blipFill>
        <p:spPr bwMode="auto">
          <a:xfrm>
            <a:off x="1524000" y="2743200"/>
            <a:ext cx="22161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6" descr="Untitled-4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28600"/>
            <a:ext cx="26670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Untitled-4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57200"/>
            <a:ext cx="23622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Untitled-4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81000"/>
            <a:ext cx="26670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7" descr="Untitled-4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2667000"/>
            <a:ext cx="2514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18" descr="Untitled-4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971800"/>
            <a:ext cx="25146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Rectangle 19"/>
          <p:cNvSpPr>
            <a:spLocks noChangeArrowheads="1"/>
          </p:cNvSpPr>
          <p:nvPr/>
        </p:nvSpPr>
        <p:spPr bwMode="auto">
          <a:xfrm>
            <a:off x="2438400" y="5546725"/>
            <a:ext cx="51244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Times New Roman" pitchFamily="18" charset="0"/>
              </a:rPr>
              <a:t>Một ngày ở nhà trẻ</a:t>
            </a:r>
            <a:br>
              <a:rPr lang="en-US" sz="4000" b="1">
                <a:latin typeface="Times New Roman" pitchFamily="18" charset="0"/>
              </a:rPr>
            </a:br>
            <a:r>
              <a:rPr lang="en-US" sz="4000" b="1">
                <a:latin typeface="Times New Roman" pitchFamily="18" charset="0"/>
              </a:rPr>
              <a:t>Bé làm bao nhiêu nghề</a:t>
            </a:r>
          </a:p>
        </p:txBody>
      </p:sp>
    </p:spTree>
    <p:extLst>
      <p:ext uri="{BB962C8B-B14F-4D97-AF65-F5344CB8AC3E}">
        <p14:creationId xmlns:p14="http://schemas.microsoft.com/office/powerpoint/2010/main" val="35431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p:cTn id="7" dur="1000" fill="hold"/>
                                        <p:tgtEl>
                                          <p:spTgt spid="7181"/>
                                        </p:tgtEl>
                                        <p:attrNameLst>
                                          <p:attrName>ppt_w</p:attrName>
                                        </p:attrNameLst>
                                      </p:cBhvr>
                                      <p:tavLst>
                                        <p:tav tm="0">
                                          <p:val>
                                            <p:fltVal val="0"/>
                                          </p:val>
                                        </p:tav>
                                        <p:tav tm="100000">
                                          <p:val>
                                            <p:strVal val="#ppt_w"/>
                                          </p:val>
                                        </p:tav>
                                      </p:tavLst>
                                    </p:anim>
                                    <p:anim calcmode="lin" valueType="num">
                                      <p:cBhvr>
                                        <p:cTn id="8" dur="1000" fill="hold"/>
                                        <p:tgtEl>
                                          <p:spTgt spid="718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183"/>
                                        </p:tgtEl>
                                        <p:attrNameLst>
                                          <p:attrName>style.visibility</p:attrName>
                                        </p:attrNameLst>
                                      </p:cBhvr>
                                      <p:to>
                                        <p:strVal val="visible"/>
                                      </p:to>
                                    </p:set>
                                    <p:anim calcmode="lin" valueType="num">
                                      <p:cBhvr>
                                        <p:cTn id="11" dur="1000" fill="hold"/>
                                        <p:tgtEl>
                                          <p:spTgt spid="7183"/>
                                        </p:tgtEl>
                                        <p:attrNameLst>
                                          <p:attrName>ppt_w</p:attrName>
                                        </p:attrNameLst>
                                      </p:cBhvr>
                                      <p:tavLst>
                                        <p:tav tm="0">
                                          <p:val>
                                            <p:fltVal val="0"/>
                                          </p:val>
                                        </p:tav>
                                        <p:tav tm="100000">
                                          <p:val>
                                            <p:strVal val="#ppt_w"/>
                                          </p:val>
                                        </p:tav>
                                      </p:tavLst>
                                    </p:anim>
                                    <p:anim calcmode="lin" valueType="num">
                                      <p:cBhvr>
                                        <p:cTn id="12" dur="1000" fill="hold"/>
                                        <p:tgtEl>
                                          <p:spTgt spid="718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184"/>
                                        </p:tgtEl>
                                        <p:attrNameLst>
                                          <p:attrName>style.visibility</p:attrName>
                                        </p:attrNameLst>
                                      </p:cBhvr>
                                      <p:to>
                                        <p:strVal val="visible"/>
                                      </p:to>
                                    </p:set>
                                    <p:anim calcmode="lin" valueType="num">
                                      <p:cBhvr>
                                        <p:cTn id="15" dur="1000" fill="hold"/>
                                        <p:tgtEl>
                                          <p:spTgt spid="7184"/>
                                        </p:tgtEl>
                                        <p:attrNameLst>
                                          <p:attrName>ppt_w</p:attrName>
                                        </p:attrNameLst>
                                      </p:cBhvr>
                                      <p:tavLst>
                                        <p:tav tm="0">
                                          <p:val>
                                            <p:fltVal val="0"/>
                                          </p:val>
                                        </p:tav>
                                        <p:tav tm="100000">
                                          <p:val>
                                            <p:strVal val="#ppt_w"/>
                                          </p:val>
                                        </p:tav>
                                      </p:tavLst>
                                    </p:anim>
                                    <p:anim calcmode="lin" valueType="num">
                                      <p:cBhvr>
                                        <p:cTn id="16" dur="1000" fill="hold"/>
                                        <p:tgtEl>
                                          <p:spTgt spid="718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186"/>
                                        </p:tgtEl>
                                        <p:attrNameLst>
                                          <p:attrName>style.visibility</p:attrName>
                                        </p:attrNameLst>
                                      </p:cBhvr>
                                      <p:to>
                                        <p:strVal val="visible"/>
                                      </p:to>
                                    </p:set>
                                    <p:anim calcmode="lin" valueType="num">
                                      <p:cBhvr>
                                        <p:cTn id="19" dur="1000" fill="hold"/>
                                        <p:tgtEl>
                                          <p:spTgt spid="7186"/>
                                        </p:tgtEl>
                                        <p:attrNameLst>
                                          <p:attrName>ppt_w</p:attrName>
                                        </p:attrNameLst>
                                      </p:cBhvr>
                                      <p:tavLst>
                                        <p:tav tm="0">
                                          <p:val>
                                            <p:fltVal val="0"/>
                                          </p:val>
                                        </p:tav>
                                        <p:tav tm="100000">
                                          <p:val>
                                            <p:strVal val="#ppt_w"/>
                                          </p:val>
                                        </p:tav>
                                      </p:tavLst>
                                    </p:anim>
                                    <p:anim calcmode="lin" valueType="num">
                                      <p:cBhvr>
                                        <p:cTn id="20" dur="1000" fill="hold"/>
                                        <p:tgtEl>
                                          <p:spTgt spid="718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185"/>
                                        </p:tgtEl>
                                        <p:attrNameLst>
                                          <p:attrName>style.visibility</p:attrName>
                                        </p:attrNameLst>
                                      </p:cBhvr>
                                      <p:to>
                                        <p:strVal val="visible"/>
                                      </p:to>
                                    </p:set>
                                    <p:anim calcmode="lin" valueType="num">
                                      <p:cBhvr>
                                        <p:cTn id="23" dur="1000" fill="hold"/>
                                        <p:tgtEl>
                                          <p:spTgt spid="7185"/>
                                        </p:tgtEl>
                                        <p:attrNameLst>
                                          <p:attrName>ppt_w</p:attrName>
                                        </p:attrNameLst>
                                      </p:cBhvr>
                                      <p:tavLst>
                                        <p:tav tm="0">
                                          <p:val>
                                            <p:fltVal val="0"/>
                                          </p:val>
                                        </p:tav>
                                        <p:tav tm="100000">
                                          <p:val>
                                            <p:strVal val="#ppt_w"/>
                                          </p:val>
                                        </p:tav>
                                      </p:tavLst>
                                    </p:anim>
                                    <p:anim calcmode="lin" valueType="num">
                                      <p:cBhvr>
                                        <p:cTn id="24" dur="1000" fill="hold"/>
                                        <p:tgtEl>
                                          <p:spTgt spid="7185"/>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179"/>
                                        </p:tgtEl>
                                        <p:attrNameLst>
                                          <p:attrName>style.visibility</p:attrName>
                                        </p:attrNameLst>
                                      </p:cBhvr>
                                      <p:to>
                                        <p:strVal val="visible"/>
                                      </p:to>
                                    </p:set>
                                    <p:anim calcmode="lin" valueType="num">
                                      <p:cBhvr>
                                        <p:cTn id="27" dur="2000" fill="hold"/>
                                        <p:tgtEl>
                                          <p:spTgt spid="7179"/>
                                        </p:tgtEl>
                                        <p:attrNameLst>
                                          <p:attrName>ppt_w</p:attrName>
                                        </p:attrNameLst>
                                      </p:cBhvr>
                                      <p:tavLst>
                                        <p:tav tm="0">
                                          <p:val>
                                            <p:fltVal val="0"/>
                                          </p:val>
                                        </p:tav>
                                        <p:tav tm="100000">
                                          <p:val>
                                            <p:strVal val="#ppt_w"/>
                                          </p:val>
                                        </p:tav>
                                      </p:tavLst>
                                    </p:anim>
                                    <p:anim calcmode="lin" valueType="num">
                                      <p:cBhvr>
                                        <p:cTn id="28" dur="2000" fill="hold"/>
                                        <p:tgtEl>
                                          <p:spTgt spid="717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175"/>
                                        </p:tgtEl>
                                        <p:attrNameLst>
                                          <p:attrName>style.visibility</p:attrName>
                                        </p:attrNameLst>
                                      </p:cBhvr>
                                      <p:to>
                                        <p:strVal val="visible"/>
                                      </p:to>
                                    </p:set>
                                    <p:anim calcmode="lin" valueType="num">
                                      <p:cBhvr>
                                        <p:cTn id="31" dur="2000" fill="hold"/>
                                        <p:tgtEl>
                                          <p:spTgt spid="7175"/>
                                        </p:tgtEl>
                                        <p:attrNameLst>
                                          <p:attrName>ppt_w</p:attrName>
                                        </p:attrNameLst>
                                      </p:cBhvr>
                                      <p:tavLst>
                                        <p:tav tm="0">
                                          <p:val>
                                            <p:fltVal val="0"/>
                                          </p:val>
                                        </p:tav>
                                        <p:tav tm="100000">
                                          <p:val>
                                            <p:strVal val="#ppt_w"/>
                                          </p:val>
                                        </p:tav>
                                      </p:tavLst>
                                    </p:anim>
                                    <p:anim calcmode="lin" valueType="num">
                                      <p:cBhvr>
                                        <p:cTn id="32" dur="2000" fill="hold"/>
                                        <p:tgtEl>
                                          <p:spTgt spid="717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7178"/>
                                        </p:tgtEl>
                                        <p:attrNameLst>
                                          <p:attrName>style.visibility</p:attrName>
                                        </p:attrNameLst>
                                      </p:cBhvr>
                                      <p:to>
                                        <p:strVal val="visible"/>
                                      </p:to>
                                    </p:set>
                                    <p:anim calcmode="lin" valueType="num">
                                      <p:cBhvr>
                                        <p:cTn id="35" dur="2000" fill="hold"/>
                                        <p:tgtEl>
                                          <p:spTgt spid="7178"/>
                                        </p:tgtEl>
                                        <p:attrNameLst>
                                          <p:attrName>ppt_w</p:attrName>
                                        </p:attrNameLst>
                                      </p:cBhvr>
                                      <p:tavLst>
                                        <p:tav tm="0">
                                          <p:val>
                                            <p:fltVal val="0"/>
                                          </p:val>
                                        </p:tav>
                                        <p:tav tm="100000">
                                          <p:val>
                                            <p:strVal val="#ppt_w"/>
                                          </p:val>
                                        </p:tav>
                                      </p:tavLst>
                                    </p:anim>
                                    <p:anim calcmode="lin" valueType="num">
                                      <p:cBhvr>
                                        <p:cTn id="36" dur="2000" fill="hold"/>
                                        <p:tgtEl>
                                          <p:spTgt spid="7178"/>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182"/>
                                        </p:tgtEl>
                                        <p:attrNameLst>
                                          <p:attrName>style.visibility</p:attrName>
                                        </p:attrNameLst>
                                      </p:cBhvr>
                                      <p:to>
                                        <p:strVal val="visible"/>
                                      </p:to>
                                    </p:set>
                                    <p:anim calcmode="lin" valueType="num">
                                      <p:cBhvr>
                                        <p:cTn id="39" dur="2000" fill="hold"/>
                                        <p:tgtEl>
                                          <p:spTgt spid="7182"/>
                                        </p:tgtEl>
                                        <p:attrNameLst>
                                          <p:attrName>ppt_w</p:attrName>
                                        </p:attrNameLst>
                                      </p:cBhvr>
                                      <p:tavLst>
                                        <p:tav tm="0">
                                          <p:val>
                                            <p:fltVal val="0"/>
                                          </p:val>
                                        </p:tav>
                                        <p:tav tm="100000">
                                          <p:val>
                                            <p:strVal val="#ppt_w"/>
                                          </p:val>
                                        </p:tav>
                                      </p:tavLst>
                                    </p:anim>
                                    <p:anim calcmode="lin" valueType="num">
                                      <p:cBhvr>
                                        <p:cTn id="40" dur="2000" fill="hold"/>
                                        <p:tgtEl>
                                          <p:spTgt spid="718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176"/>
                                        </p:tgtEl>
                                        <p:attrNameLst>
                                          <p:attrName>style.visibility</p:attrName>
                                        </p:attrNameLst>
                                      </p:cBhvr>
                                      <p:to>
                                        <p:strVal val="visible"/>
                                      </p:to>
                                    </p:set>
                                    <p:anim calcmode="lin" valueType="num">
                                      <p:cBhvr>
                                        <p:cTn id="43" dur="2000" fill="hold"/>
                                        <p:tgtEl>
                                          <p:spTgt spid="7176"/>
                                        </p:tgtEl>
                                        <p:attrNameLst>
                                          <p:attrName>ppt_w</p:attrName>
                                        </p:attrNameLst>
                                      </p:cBhvr>
                                      <p:tavLst>
                                        <p:tav tm="0">
                                          <p:val>
                                            <p:fltVal val="0"/>
                                          </p:val>
                                        </p:tav>
                                        <p:tav tm="100000">
                                          <p:val>
                                            <p:strVal val="#ppt_w"/>
                                          </p:val>
                                        </p:tav>
                                      </p:tavLst>
                                    </p:anim>
                                    <p:anim calcmode="lin" valueType="num">
                                      <p:cBhvr>
                                        <p:cTn id="44" dur="2000" fill="hold"/>
                                        <p:tgtEl>
                                          <p:spTgt spid="7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be-va-me"/>
          <p:cNvPicPr>
            <a:picLocks noGrp="1" noChangeAspect="1" noChangeArrowheads="1" noCrop="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819400" y="2514600"/>
            <a:ext cx="5048250" cy="3190875"/>
          </a:xfrm>
          <a:noFill/>
        </p:spPr>
      </p:pic>
      <p:sp>
        <p:nvSpPr>
          <p:cNvPr id="12292" name="Rectangle 6"/>
          <p:cNvSpPr>
            <a:spLocks noChangeArrowheads="1"/>
          </p:cNvSpPr>
          <p:nvPr/>
        </p:nvSpPr>
        <p:spPr bwMode="auto">
          <a:xfrm>
            <a:off x="2593975" y="5522913"/>
            <a:ext cx="47291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b="1">
                <a:latin typeface="Times New Roman" pitchFamily="18" charset="0"/>
              </a:rPr>
              <a:t>Chiều mẹ đến đón về</a:t>
            </a:r>
          </a:p>
          <a:p>
            <a:pPr algn="ctr"/>
            <a:r>
              <a:rPr lang="en-US" sz="4000" b="1">
                <a:latin typeface="Times New Roman" pitchFamily="18" charset="0"/>
              </a:rPr>
              <a:t>Bé lại là cái cún</a:t>
            </a:r>
          </a:p>
        </p:txBody>
      </p:sp>
      <p:pic>
        <p:nvPicPr>
          <p:cNvPr id="12293" name="Picture 25" descr="snowcon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96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heel(4)">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838200" y="1600200"/>
            <a:ext cx="7924800" cy="2677656"/>
          </a:xfrm>
          <a:prstGeom prst="rect">
            <a:avLst/>
          </a:prstGeom>
        </p:spPr>
        <p:txBody>
          <a:bodyPr wrap="square">
            <a:spAutoFit/>
          </a:bodyPr>
          <a:lstStyle/>
          <a:p>
            <a:r>
              <a:rPr lang="en-US" sz="2800" b="1" dirty="0" err="1" smtClean="0">
                <a:latin typeface="Times New Roman" pitchFamily="18" charset="0"/>
                <a:cs typeface="Times New Roman" pitchFamily="18" charset="0"/>
              </a:rPr>
              <a:t>Trao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đổi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trẻ</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về</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nội</a:t>
            </a:r>
            <a:r>
              <a:rPr lang="en-US" sz="2800" b="1" dirty="0" smtClean="0">
                <a:latin typeface="Times New Roman" pitchFamily="18" charset="0"/>
                <a:cs typeface="Times New Roman" pitchFamily="18" charset="0"/>
              </a:rPr>
              <a:t> dung </a:t>
            </a:r>
            <a:r>
              <a:rPr lang="en-US" sz="2800" b="1" dirty="0" err="1" smtClean="0">
                <a:latin typeface="Times New Roman" pitchFamily="18" charset="0"/>
                <a:cs typeface="Times New Roman" pitchFamily="18" charset="0"/>
              </a:rPr>
              <a:t>bài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thơ</a:t>
            </a:r>
            <a:r>
              <a:rPr lang="en-US" sz="2800" b="1"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con ạ!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cún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266745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Untitled-1 copy"/>
          <p:cNvPicPr>
            <a:picLocks noChangeAspect="1" noChangeArrowheads="1"/>
          </p:cNvPicPr>
          <p:nvPr/>
        </p:nvPicPr>
        <p:blipFill>
          <a:blip r:embed="rId2">
            <a:clrChange>
              <a:clrFrom>
                <a:srgbClr val="594F1E"/>
              </a:clrFrom>
              <a:clrTo>
                <a:srgbClr val="594F1E">
                  <a:alpha val="0"/>
                </a:srgbClr>
              </a:clrTo>
            </a:clrChange>
            <a:extLst>
              <a:ext uri="{28A0092B-C50C-407E-A947-70E740481C1C}">
                <a14:useLocalDpi xmlns:a14="http://schemas.microsoft.com/office/drawing/2010/main" val="0"/>
              </a:ext>
            </a:extLst>
          </a:blip>
          <a:srcRect/>
          <a:stretch>
            <a:fillRect/>
          </a:stretch>
        </p:blipFill>
        <p:spPr bwMode="auto">
          <a:xfrm>
            <a:off x="304800" y="1981200"/>
            <a:ext cx="2286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9"/>
          <p:cNvPicPr>
            <a:picLocks noChangeAspect="1" noChangeArrowheads="1"/>
          </p:cNvPicPr>
          <p:nvPr/>
        </p:nvPicPr>
        <p:blipFill>
          <a:blip r:embed="rId3" cstate="print">
            <a:clrChange>
              <a:clrFrom>
                <a:srgbClr val="89B6F7"/>
              </a:clrFrom>
              <a:clrTo>
                <a:srgbClr val="89B6F7">
                  <a:alpha val="0"/>
                </a:srgbClr>
              </a:clrTo>
            </a:clrChange>
            <a:extLst>
              <a:ext uri="{28A0092B-C50C-407E-A947-70E740481C1C}">
                <a14:useLocalDpi xmlns:a14="http://schemas.microsoft.com/office/drawing/2010/main" val="0"/>
              </a:ext>
            </a:extLst>
          </a:blip>
          <a:srcRect/>
          <a:stretch>
            <a:fillRect/>
          </a:stretch>
        </p:blipFill>
        <p:spPr bwMode="auto">
          <a:xfrm>
            <a:off x="3429000" y="1981200"/>
            <a:ext cx="2286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25"/>
          <p:cNvPicPr>
            <a:picLocks noChangeAspect="1" noChangeArrowheads="1"/>
          </p:cNvPicPr>
          <p:nvPr/>
        </p:nvPicPr>
        <p:blipFill>
          <a:blip r:embed="rId4">
            <a:clrChange>
              <a:clrFrom>
                <a:srgbClr val="F419FB"/>
              </a:clrFrom>
              <a:clrTo>
                <a:srgbClr val="F419FB">
                  <a:alpha val="0"/>
                </a:srgbClr>
              </a:clrTo>
            </a:clrChange>
            <a:extLst>
              <a:ext uri="{28A0092B-C50C-407E-A947-70E740481C1C}">
                <a14:useLocalDpi xmlns:a14="http://schemas.microsoft.com/office/drawing/2010/main" val="0"/>
              </a:ext>
            </a:extLst>
          </a:blip>
          <a:srcRect/>
          <a:stretch>
            <a:fillRect/>
          </a:stretch>
        </p:blipFill>
        <p:spPr bwMode="auto">
          <a:xfrm>
            <a:off x="1295400" y="4556246"/>
            <a:ext cx="2667000" cy="1635003"/>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2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7300" y="4556247"/>
            <a:ext cx="24384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789325"/>
          <p:cNvPicPr>
            <a:picLocks noChangeAspect="1" noChangeArrowheads="1"/>
          </p:cNvPicPr>
          <p:nvPr/>
        </p:nvPicPr>
        <p:blipFill>
          <a:blip r:embed="rId6" cstate="print">
            <a:clrChange>
              <a:clrFrom>
                <a:srgbClr val="594F1E"/>
              </a:clrFrom>
              <a:clrTo>
                <a:srgbClr val="594F1E">
                  <a:alpha val="0"/>
                </a:srgbClr>
              </a:clrTo>
            </a:clrChange>
            <a:extLst>
              <a:ext uri="{28A0092B-C50C-407E-A947-70E740481C1C}">
                <a14:useLocalDpi xmlns:a14="http://schemas.microsoft.com/office/drawing/2010/main" val="0"/>
              </a:ext>
            </a:extLst>
          </a:blip>
          <a:srcRect/>
          <a:stretch>
            <a:fillRect/>
          </a:stretch>
        </p:blipFill>
        <p:spPr bwMode="auto">
          <a:xfrm>
            <a:off x="6178062" y="1981200"/>
            <a:ext cx="2280138" cy="1934308"/>
          </a:xfrm>
          <a:prstGeom prst="rect">
            <a:avLst/>
          </a:prstGeom>
          <a:noFill/>
          <a:extLst>
            <a:ext uri="{909E8E84-426E-40DD-AFC4-6F175D3DCCD1}">
              <a14:hiddenFill xmlns:a14="http://schemas.microsoft.com/office/drawing/2010/main">
                <a:solidFill>
                  <a:srgbClr val="FFFFFF"/>
                </a:solidFill>
              </a14:hiddenFill>
            </a:ext>
          </a:extLst>
        </p:spPr>
      </p:pic>
      <p:sp>
        <p:nvSpPr>
          <p:cNvPr id="14351" name="Text Box 15"/>
          <p:cNvSpPr txBox="1">
            <a:spLocks noChangeArrowheads="1"/>
          </p:cNvSpPr>
          <p:nvPr/>
        </p:nvSpPr>
        <p:spPr bwMode="auto">
          <a:xfrm>
            <a:off x="1622425" y="220663"/>
            <a:ext cx="6149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4352" name="Text Box 16"/>
          <p:cNvSpPr txBox="1">
            <a:spLocks noChangeArrowheads="1"/>
          </p:cNvSpPr>
          <p:nvPr/>
        </p:nvSpPr>
        <p:spPr bwMode="auto">
          <a:xfrm>
            <a:off x="1295400" y="381000"/>
            <a:ext cx="6934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smtClean="0">
                <a:solidFill>
                  <a:srgbClr val="FF0000"/>
                </a:solidFill>
              </a:rPr>
              <a:t>* </a:t>
            </a:r>
            <a:r>
              <a:rPr lang="en-US" sz="2400" dirty="0" err="1" smtClean="0">
                <a:solidFill>
                  <a:srgbClr val="FF0000"/>
                </a:solidFill>
              </a:rPr>
              <a:t>Đàm</a:t>
            </a:r>
            <a:r>
              <a:rPr lang="en-US" sz="2400" dirty="0" smtClean="0">
                <a:solidFill>
                  <a:srgbClr val="FF0000"/>
                </a:solidFill>
              </a:rPr>
              <a:t> </a:t>
            </a:r>
            <a:r>
              <a:rPr lang="en-US" sz="2400" dirty="0" err="1" smtClean="0">
                <a:solidFill>
                  <a:srgbClr val="FF0000"/>
                </a:solidFill>
              </a:rPr>
              <a:t>thoại</a:t>
            </a:r>
            <a:r>
              <a:rPr lang="en-US" sz="2400" dirty="0" smtClean="0">
                <a:solidFill>
                  <a:srgbClr val="FF0000"/>
                </a:solidFill>
              </a:rPr>
              <a:t> </a:t>
            </a:r>
            <a:r>
              <a:rPr lang="en-US" sz="2400" dirty="0" err="1" smtClean="0">
                <a:solidFill>
                  <a:srgbClr val="FF0000"/>
                </a:solidFill>
              </a:rPr>
              <a:t>và</a:t>
            </a:r>
            <a:r>
              <a:rPr lang="en-US" sz="2400" dirty="0" smtClean="0">
                <a:solidFill>
                  <a:srgbClr val="FF0000"/>
                </a:solidFill>
              </a:rPr>
              <a:t> </a:t>
            </a:r>
            <a:r>
              <a:rPr lang="en-US" sz="2400" dirty="0" err="1" smtClean="0">
                <a:solidFill>
                  <a:srgbClr val="FF0000"/>
                </a:solidFill>
              </a:rPr>
              <a:t>trích</a:t>
            </a:r>
            <a:r>
              <a:rPr lang="en-US" sz="2400" dirty="0" smtClean="0">
                <a:solidFill>
                  <a:srgbClr val="FF0000"/>
                </a:solidFill>
              </a:rPr>
              <a:t> </a:t>
            </a:r>
            <a:r>
              <a:rPr lang="en-US" sz="2400" dirty="0" err="1" smtClean="0">
                <a:solidFill>
                  <a:srgbClr val="FF0000"/>
                </a:solidFill>
              </a:rPr>
              <a:t>dẫn</a:t>
            </a:r>
            <a:r>
              <a:rPr lang="en-US" sz="2400" dirty="0" smtClean="0">
                <a:solidFill>
                  <a:srgbClr val="FF0000"/>
                </a:solidFill>
              </a:rPr>
              <a:t>.</a:t>
            </a:r>
          </a:p>
          <a:p>
            <a:r>
              <a:rPr lang="en-US" sz="2400" dirty="0">
                <a:solidFill>
                  <a:srgbClr val="FF0000"/>
                </a:solidFill>
                <a:latin typeface="+mj-lt"/>
              </a:rPr>
              <a:t>+ </a:t>
            </a:r>
            <a:r>
              <a:rPr lang="en-US" sz="2400" dirty="0" err="1">
                <a:solidFill>
                  <a:srgbClr val="FF0000"/>
                </a:solidFill>
                <a:latin typeface="+mj-lt"/>
              </a:rPr>
              <a:t>Cô</a:t>
            </a:r>
            <a:r>
              <a:rPr lang="en-US" sz="2400" dirty="0">
                <a:solidFill>
                  <a:srgbClr val="FF0000"/>
                </a:solidFill>
                <a:latin typeface="+mj-lt"/>
              </a:rPr>
              <a:t> </a:t>
            </a:r>
            <a:r>
              <a:rPr lang="en-US" sz="2400" dirty="0" err="1">
                <a:solidFill>
                  <a:srgbClr val="FF0000"/>
                </a:solidFill>
                <a:latin typeface="+mj-lt"/>
              </a:rPr>
              <a:t>vừa</a:t>
            </a:r>
            <a:r>
              <a:rPr lang="en-US" sz="2400" dirty="0">
                <a:solidFill>
                  <a:srgbClr val="FF0000"/>
                </a:solidFill>
                <a:latin typeface="+mj-lt"/>
              </a:rPr>
              <a:t> </a:t>
            </a:r>
            <a:r>
              <a:rPr lang="en-US" sz="2400" dirty="0" err="1">
                <a:solidFill>
                  <a:srgbClr val="FF0000"/>
                </a:solidFill>
                <a:latin typeface="+mj-lt"/>
              </a:rPr>
              <a:t>đọc</a:t>
            </a:r>
            <a:r>
              <a:rPr lang="en-US" sz="2400" dirty="0">
                <a:solidFill>
                  <a:srgbClr val="FF0000"/>
                </a:solidFill>
                <a:latin typeface="+mj-lt"/>
              </a:rPr>
              <a:t> </a:t>
            </a:r>
            <a:r>
              <a:rPr lang="en-US" sz="2400" dirty="0" err="1">
                <a:solidFill>
                  <a:srgbClr val="FF0000"/>
                </a:solidFill>
                <a:latin typeface="+mj-lt"/>
              </a:rPr>
              <a:t>bài</a:t>
            </a:r>
            <a:r>
              <a:rPr lang="en-US" sz="2400" dirty="0">
                <a:solidFill>
                  <a:srgbClr val="FF0000"/>
                </a:solidFill>
                <a:latin typeface="+mj-lt"/>
              </a:rPr>
              <a:t> </a:t>
            </a:r>
            <a:r>
              <a:rPr lang="en-US" sz="2400" dirty="0" err="1">
                <a:solidFill>
                  <a:srgbClr val="FF0000"/>
                </a:solidFill>
                <a:latin typeface="+mj-lt"/>
              </a:rPr>
              <a:t>thơ</a:t>
            </a:r>
            <a:r>
              <a:rPr lang="en-US" sz="2400" dirty="0">
                <a:solidFill>
                  <a:srgbClr val="FF0000"/>
                </a:solidFill>
                <a:latin typeface="+mj-lt"/>
              </a:rPr>
              <a:t> </a:t>
            </a:r>
            <a:r>
              <a:rPr lang="en-US" sz="2400" dirty="0" err="1">
                <a:solidFill>
                  <a:srgbClr val="FF0000"/>
                </a:solidFill>
                <a:latin typeface="+mj-lt"/>
              </a:rPr>
              <a:t>gì</a:t>
            </a:r>
            <a:r>
              <a:rPr lang="en-US" sz="2400" dirty="0">
                <a:solidFill>
                  <a:srgbClr val="FF0000"/>
                </a:solidFill>
                <a:latin typeface="+mj-lt"/>
              </a:rPr>
              <a:t>? </a:t>
            </a:r>
            <a:r>
              <a:rPr lang="en-US" sz="2400" dirty="0" smtClean="0">
                <a:solidFill>
                  <a:srgbClr val="FF0000"/>
                </a:solidFill>
                <a:latin typeface="+mj-lt"/>
              </a:rPr>
              <a:t> </a:t>
            </a:r>
            <a:r>
              <a:rPr lang="en-US" sz="2400" dirty="0" err="1">
                <a:solidFill>
                  <a:srgbClr val="FF0000"/>
                </a:solidFill>
                <a:latin typeface="+mj-lt"/>
              </a:rPr>
              <a:t>Của</a:t>
            </a:r>
            <a:r>
              <a:rPr lang="en-US" sz="2400" dirty="0">
                <a:solidFill>
                  <a:srgbClr val="FF0000"/>
                </a:solidFill>
                <a:latin typeface="+mj-lt"/>
              </a:rPr>
              <a:t> </a:t>
            </a:r>
            <a:r>
              <a:rPr lang="en-US" sz="2400" dirty="0" err="1">
                <a:solidFill>
                  <a:srgbClr val="FF0000"/>
                </a:solidFill>
                <a:latin typeface="+mj-lt"/>
              </a:rPr>
              <a:t>tác</a:t>
            </a:r>
            <a:r>
              <a:rPr lang="en-US" sz="2400" dirty="0">
                <a:solidFill>
                  <a:srgbClr val="FF0000"/>
                </a:solidFill>
                <a:latin typeface="+mj-lt"/>
              </a:rPr>
              <a:t> </a:t>
            </a:r>
            <a:r>
              <a:rPr lang="en-US" sz="2400" dirty="0" err="1">
                <a:solidFill>
                  <a:srgbClr val="FF0000"/>
                </a:solidFill>
                <a:latin typeface="+mj-lt"/>
              </a:rPr>
              <a:t>giả</a:t>
            </a:r>
            <a:r>
              <a:rPr lang="en-US" sz="2400" dirty="0">
                <a:solidFill>
                  <a:srgbClr val="FF0000"/>
                </a:solidFill>
                <a:latin typeface="+mj-lt"/>
              </a:rPr>
              <a:t> </a:t>
            </a:r>
            <a:r>
              <a:rPr lang="en-US" sz="2400" dirty="0" err="1">
                <a:solidFill>
                  <a:srgbClr val="FF0000"/>
                </a:solidFill>
                <a:latin typeface="+mj-lt"/>
              </a:rPr>
              <a:t>nào</a:t>
            </a:r>
            <a:r>
              <a:rPr lang="en-US" sz="2400" dirty="0" smtClean="0">
                <a:solidFill>
                  <a:srgbClr val="FF0000"/>
                </a:solidFill>
                <a:latin typeface="+mj-lt"/>
              </a:rPr>
              <a:t>?</a:t>
            </a:r>
          </a:p>
          <a:p>
            <a:pPr>
              <a:spcBef>
                <a:spcPct val="50000"/>
              </a:spcBef>
            </a:pPr>
            <a:r>
              <a:rPr lang="en-US" sz="2400" b="1" dirty="0" smtClean="0">
                <a:solidFill>
                  <a:srgbClr val="FF0000"/>
                </a:solidFill>
                <a:latin typeface="+mj-lt"/>
              </a:rPr>
              <a:t>+ </a:t>
            </a:r>
            <a:r>
              <a:rPr lang="en-US" sz="2400" b="1" dirty="0" err="1" smtClean="0">
                <a:solidFill>
                  <a:srgbClr val="FF0000"/>
                </a:solidFill>
                <a:latin typeface="+mj-lt"/>
              </a:rPr>
              <a:t>Trong</a:t>
            </a:r>
            <a:r>
              <a:rPr lang="en-US" sz="2400" b="1" dirty="0" smtClean="0">
                <a:solidFill>
                  <a:srgbClr val="FF0000"/>
                </a:solidFill>
                <a:latin typeface="+mj-lt"/>
              </a:rPr>
              <a:t> </a:t>
            </a:r>
            <a:r>
              <a:rPr lang="en-US" sz="2400" b="1" dirty="0" err="1">
                <a:solidFill>
                  <a:srgbClr val="FF0000"/>
                </a:solidFill>
                <a:latin typeface="+mj-lt"/>
              </a:rPr>
              <a:t>bài</a:t>
            </a:r>
            <a:r>
              <a:rPr lang="en-US" sz="2400" b="1" dirty="0">
                <a:solidFill>
                  <a:srgbClr val="FF0000"/>
                </a:solidFill>
                <a:latin typeface="+mj-lt"/>
              </a:rPr>
              <a:t> </a:t>
            </a:r>
            <a:r>
              <a:rPr lang="en-US" sz="2400" b="1" dirty="0" err="1">
                <a:solidFill>
                  <a:srgbClr val="FF0000"/>
                </a:solidFill>
                <a:latin typeface="+mj-lt"/>
              </a:rPr>
              <a:t>thơ</a:t>
            </a:r>
            <a:r>
              <a:rPr lang="en-US" sz="2400" b="1" dirty="0">
                <a:solidFill>
                  <a:srgbClr val="FF0000"/>
                </a:solidFill>
                <a:latin typeface="+mj-lt"/>
              </a:rPr>
              <a:t> </a:t>
            </a:r>
            <a:r>
              <a:rPr lang="en-US" sz="2400" b="1" dirty="0" err="1">
                <a:solidFill>
                  <a:srgbClr val="FF0000"/>
                </a:solidFill>
                <a:latin typeface="+mj-lt"/>
              </a:rPr>
              <a:t>bé</a:t>
            </a:r>
            <a:r>
              <a:rPr lang="en-US" sz="2400" b="1" dirty="0">
                <a:solidFill>
                  <a:srgbClr val="FF0000"/>
                </a:solidFill>
                <a:latin typeface="+mj-lt"/>
              </a:rPr>
              <a:t> </a:t>
            </a:r>
            <a:r>
              <a:rPr lang="en-US" sz="2400" b="1" dirty="0" err="1">
                <a:solidFill>
                  <a:srgbClr val="FF0000"/>
                </a:solidFill>
                <a:latin typeface="+mj-lt"/>
              </a:rPr>
              <a:t>đã</a:t>
            </a:r>
            <a:r>
              <a:rPr lang="en-US" sz="2400" b="1" dirty="0">
                <a:solidFill>
                  <a:srgbClr val="FF0000"/>
                </a:solidFill>
                <a:latin typeface="+mj-lt"/>
              </a:rPr>
              <a:t> </a:t>
            </a:r>
            <a:r>
              <a:rPr lang="en-US" sz="2400" b="1" dirty="0" err="1">
                <a:solidFill>
                  <a:srgbClr val="FF0000"/>
                </a:solidFill>
                <a:latin typeface="+mj-lt"/>
              </a:rPr>
              <a:t>chơi</a:t>
            </a:r>
            <a:r>
              <a:rPr lang="en-US" sz="2400" b="1" dirty="0">
                <a:solidFill>
                  <a:srgbClr val="FF0000"/>
                </a:solidFill>
                <a:latin typeface="+mj-lt"/>
              </a:rPr>
              <a:t> </a:t>
            </a:r>
            <a:r>
              <a:rPr lang="en-US" sz="2400" b="1" dirty="0" err="1">
                <a:solidFill>
                  <a:srgbClr val="FF0000"/>
                </a:solidFill>
                <a:latin typeface="+mj-lt"/>
              </a:rPr>
              <a:t>làm</a:t>
            </a:r>
            <a:r>
              <a:rPr lang="en-US" sz="2400" b="1" dirty="0">
                <a:solidFill>
                  <a:srgbClr val="FF0000"/>
                </a:solidFill>
                <a:latin typeface="+mj-lt"/>
              </a:rPr>
              <a:t> </a:t>
            </a:r>
            <a:r>
              <a:rPr lang="en-US" sz="2400" b="1" dirty="0" err="1">
                <a:solidFill>
                  <a:srgbClr val="FF0000"/>
                </a:solidFill>
                <a:latin typeface="+mj-lt"/>
              </a:rPr>
              <a:t>những</a:t>
            </a:r>
            <a:r>
              <a:rPr lang="en-US" sz="2400" b="1" dirty="0">
                <a:solidFill>
                  <a:srgbClr val="FF0000"/>
                </a:solidFill>
                <a:latin typeface="+mj-lt"/>
              </a:rPr>
              <a:t> </a:t>
            </a:r>
            <a:r>
              <a:rPr lang="en-US" sz="2400" b="1" dirty="0" err="1">
                <a:solidFill>
                  <a:srgbClr val="FF0000"/>
                </a:solidFill>
                <a:latin typeface="+mj-lt"/>
              </a:rPr>
              <a:t>nghề</a:t>
            </a:r>
            <a:r>
              <a:rPr lang="en-US" sz="2400" b="1" dirty="0">
                <a:solidFill>
                  <a:srgbClr val="FF0000"/>
                </a:solidFill>
                <a:latin typeface="+mj-lt"/>
              </a:rPr>
              <a:t> </a:t>
            </a:r>
            <a:r>
              <a:rPr lang="en-US" sz="2400" b="1" dirty="0" err="1">
                <a:solidFill>
                  <a:srgbClr val="FF0000"/>
                </a:solidFill>
                <a:latin typeface="+mj-lt"/>
              </a:rPr>
              <a:t>gì</a:t>
            </a:r>
            <a:r>
              <a:rPr lang="en-US" sz="2400" b="1" dirty="0">
                <a:solidFill>
                  <a:srgbClr val="FF0000"/>
                </a:solidFill>
                <a:latin typeface="+mj-lt"/>
              </a:rPr>
              <a:t>?</a:t>
            </a:r>
          </a:p>
        </p:txBody>
      </p:sp>
    </p:spTree>
    <p:extLst>
      <p:ext uri="{BB962C8B-B14F-4D97-AF65-F5344CB8AC3E}">
        <p14:creationId xmlns:p14="http://schemas.microsoft.com/office/powerpoint/2010/main" val="381008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Rectangle 4"/>
          <p:cNvSpPr/>
          <p:nvPr/>
        </p:nvSpPr>
        <p:spPr>
          <a:xfrm>
            <a:off x="990600" y="1295400"/>
            <a:ext cx="6781800" cy="1077218"/>
          </a:xfrm>
          <a:prstGeom prst="rect">
            <a:avLst/>
          </a:prstGeom>
        </p:spPr>
        <p:txBody>
          <a:bodyPr wrap="square">
            <a:spAutoFit/>
          </a:bodyPr>
          <a:lstStyle/>
          <a:p>
            <a:r>
              <a:rPr lang="en-US"/>
              <a:t> </a:t>
            </a:r>
            <a:r>
              <a:rPr lang="en-US" sz="3200" b="1">
                <a:latin typeface="Times New Roman" pitchFamily="18" charset="0"/>
                <a:cs typeface="Times New Roman" pitchFamily="18" charset="0"/>
              </a:rPr>
              <a:t>- Nghề thợ nề các con có biết là nghề gì không?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156"/>
            <a:ext cx="9144000" cy="6858000"/>
          </a:xfrm>
          <a:prstGeom prst="rect">
            <a:avLst/>
          </a:prstGeom>
        </p:spPr>
      </p:pic>
      <p:sp>
        <p:nvSpPr>
          <p:cNvPr id="10" name="Rectangle 9"/>
          <p:cNvSpPr/>
          <p:nvPr/>
        </p:nvSpPr>
        <p:spPr>
          <a:xfrm>
            <a:off x="4571999" y="833735"/>
            <a:ext cx="4200189" cy="461665"/>
          </a:xfrm>
          <a:prstGeom prst="rect">
            <a:avLst/>
          </a:prstGeom>
        </p:spPr>
        <p:txBody>
          <a:bodyPr wrap="none">
            <a:spAutoFit/>
          </a:bodyPr>
          <a:lstStyle/>
          <a:p>
            <a:r>
              <a:rPr lang="en-US" sz="2400">
                <a:latin typeface="Times New Roman" pitchFamily="18" charset="0"/>
                <a:cs typeface="Times New Roman" pitchFamily="18" charset="0"/>
              </a:rPr>
              <a:t>+ Nghề thợ nề làm công việc gì?</a:t>
            </a:r>
          </a:p>
        </p:txBody>
      </p:sp>
    </p:spTree>
    <p:extLst>
      <p:ext uri="{BB962C8B-B14F-4D97-AF65-F5344CB8AC3E}">
        <p14:creationId xmlns:p14="http://schemas.microsoft.com/office/powerpoint/2010/main" val="300637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endParaRPr lang="vi-VN" smtClean="0"/>
          </a:p>
        </p:txBody>
      </p:sp>
      <p:sp>
        <p:nvSpPr>
          <p:cNvPr id="6147" name="Rectangle 3"/>
          <p:cNvSpPr>
            <a:spLocks noGrp="1" noChangeArrowheads="1"/>
          </p:cNvSpPr>
          <p:nvPr>
            <p:ph type="subTitle" idx="1"/>
          </p:nvPr>
        </p:nvSpPr>
        <p:spPr>
          <a:xfrm>
            <a:off x="1295400" y="5334000"/>
            <a:ext cx="6400800" cy="1371600"/>
          </a:xfrm>
        </p:spPr>
        <p:txBody>
          <a:bodyPr>
            <a:normAutofit/>
          </a:bodyPr>
          <a:lstStyle/>
          <a:p>
            <a:pPr eaLnBrk="1" hangingPunct="1">
              <a:lnSpc>
                <a:spcPct val="80000"/>
              </a:lnSpc>
            </a:pPr>
            <a:r>
              <a:rPr lang="en-US" sz="3000" b="1" dirty="0" err="1" smtClean="0">
                <a:solidFill>
                  <a:schemeClr val="tx1"/>
                </a:solidFill>
                <a:latin typeface="Times New Roman" pitchFamily="18" charset="0"/>
              </a:rPr>
              <a:t>Bé</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chơi</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làm</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thợ</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nề</a:t>
            </a:r>
            <a:endParaRPr lang="en-US" sz="3000" b="1" dirty="0" smtClean="0">
              <a:solidFill>
                <a:schemeClr val="tx1"/>
              </a:solidFill>
              <a:latin typeface="Times New Roman" pitchFamily="18" charset="0"/>
            </a:endParaRPr>
          </a:p>
          <a:p>
            <a:pPr eaLnBrk="1" hangingPunct="1">
              <a:lnSpc>
                <a:spcPct val="80000"/>
              </a:lnSpc>
            </a:pPr>
            <a:r>
              <a:rPr lang="en-US" sz="3000" b="1" dirty="0" err="1" smtClean="0">
                <a:solidFill>
                  <a:schemeClr val="tx1"/>
                </a:solidFill>
                <a:latin typeface="Times New Roman" pitchFamily="18" charset="0"/>
              </a:rPr>
              <a:t>Xây</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lên</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bao</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nhà</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cửa</a:t>
            </a:r>
            <a:endParaRPr lang="en-US" sz="3000" b="1" dirty="0" smtClean="0">
              <a:solidFill>
                <a:schemeClr val="tx1"/>
              </a:solidFill>
              <a:latin typeface="Times New Roman" pitchFamily="18" charset="0"/>
            </a:endParaRPr>
          </a:p>
        </p:txBody>
      </p:sp>
      <p:pic>
        <p:nvPicPr>
          <p:cNvPr id="6148" name="Picture 4" descr="dong-ma"/>
          <p:cNvPicPr>
            <a:picLocks noChangeAspect="1" noChangeArrowheads="1" noCrop="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11749376546K35TU copy"/>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6172200" y="2971800"/>
            <a:ext cx="13700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lipart-Cartoon-Design-0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0" y="2438400"/>
            <a:ext cx="16002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Clipart-Cartoon-Design-08"/>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200" y="3276600"/>
            <a:ext cx="1371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582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1200"/>
                                  </p:stCondLst>
                                  <p:childTnLst>
                                    <p:set>
                                      <p:cBhvr>
                                        <p:cTn id="6" dur="1" fill="hold">
                                          <p:stCondLst>
                                            <p:cond delay="0"/>
                                          </p:stCondLst>
                                        </p:cTn>
                                        <p:tgtEl>
                                          <p:spTgt spid="2053"/>
                                        </p:tgtEl>
                                        <p:attrNameLst>
                                          <p:attrName>style.visibility</p:attrName>
                                        </p:attrNameLst>
                                      </p:cBhvr>
                                      <p:to>
                                        <p:strVal val="visible"/>
                                      </p:to>
                                    </p:set>
                                    <p:animEffect transition="in" filter="randombar(horizontal)">
                                      <p:cBhvr>
                                        <p:cTn id="7" dur="1000"/>
                                        <p:tgtEl>
                                          <p:spTgt spid="2053"/>
                                        </p:tgtEl>
                                      </p:cBhvr>
                                    </p:animEffect>
                                  </p:childTnLst>
                                </p:cTn>
                              </p:par>
                              <p:par>
                                <p:cTn id="8" presetID="14" presetClass="entr" presetSubtype="10" fill="hold" nodeType="withEffect">
                                  <p:stCondLst>
                                    <p:cond delay="2200"/>
                                  </p:stCondLst>
                                  <p:childTnLst>
                                    <p:set>
                                      <p:cBhvr>
                                        <p:cTn id="9" dur="1" fill="hold">
                                          <p:stCondLst>
                                            <p:cond delay="0"/>
                                          </p:stCondLst>
                                        </p:cTn>
                                        <p:tgtEl>
                                          <p:spTgt spid="2057"/>
                                        </p:tgtEl>
                                        <p:attrNameLst>
                                          <p:attrName>style.visibility</p:attrName>
                                        </p:attrNameLst>
                                      </p:cBhvr>
                                      <p:to>
                                        <p:strVal val="visible"/>
                                      </p:to>
                                    </p:set>
                                    <p:animEffect transition="in" filter="randombar(horizontal)">
                                      <p:cBhvr>
                                        <p:cTn id="10" dur="1000"/>
                                        <p:tgtEl>
                                          <p:spTgt spid="2057"/>
                                        </p:tgtEl>
                                      </p:cBhvr>
                                    </p:animEffect>
                                  </p:childTnLst>
                                </p:cTn>
                              </p:par>
                              <p:par>
                                <p:cTn id="11" presetID="14" presetClass="entr" presetSubtype="10" fill="hold" nodeType="withEffect">
                                  <p:stCondLst>
                                    <p:cond delay="3200"/>
                                  </p:stCondLst>
                                  <p:childTnLst>
                                    <p:set>
                                      <p:cBhvr>
                                        <p:cTn id="12" dur="1" fill="hold">
                                          <p:stCondLst>
                                            <p:cond delay="0"/>
                                          </p:stCondLst>
                                        </p:cTn>
                                        <p:tgtEl>
                                          <p:spTgt spid="2056"/>
                                        </p:tgtEl>
                                        <p:attrNameLst>
                                          <p:attrName>style.visibility</p:attrName>
                                        </p:attrNameLst>
                                      </p:cBhvr>
                                      <p:to>
                                        <p:strVal val="visible"/>
                                      </p:to>
                                    </p:set>
                                    <p:animEffect transition="in" filter="randombar(horizontal)">
                                      <p:cBhvr>
                                        <p:cTn id="13"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447800" y="2844225"/>
            <a:ext cx="7281160" cy="584775"/>
          </a:xfrm>
          <a:prstGeom prst="rect">
            <a:avLst/>
          </a:prstGeom>
        </p:spPr>
        <p:txBody>
          <a:bodyPr wrap="none">
            <a:spAutoFit/>
          </a:bodyPr>
          <a:lstStyle/>
          <a:p>
            <a:r>
              <a:rPr lang="en-US" sz="3200" b="1">
                <a:solidFill>
                  <a:srgbClr val="FFFF00"/>
                </a:solidFill>
                <a:latin typeface="Times New Roman" pitchFamily="18" charset="0"/>
                <a:cs typeface="Times New Roman" pitchFamily="18" charset="0"/>
              </a:rPr>
              <a:t>+ Bạn nhỏ lại được đóng vai làm gì nữa?</a:t>
            </a:r>
          </a:p>
        </p:txBody>
      </p:sp>
      <p:sp>
        <p:nvSpPr>
          <p:cNvPr id="6" name="Rectangle 5"/>
          <p:cNvSpPr/>
          <p:nvPr/>
        </p:nvSpPr>
        <p:spPr>
          <a:xfrm>
            <a:off x="1278683" y="3429000"/>
            <a:ext cx="7927170" cy="584775"/>
          </a:xfrm>
          <a:prstGeom prst="rect">
            <a:avLst/>
          </a:prstGeom>
        </p:spPr>
        <p:txBody>
          <a:bodyPr wrap="none">
            <a:spAutoFit/>
          </a:bodyPr>
          <a:lstStyle/>
          <a:p>
            <a:r>
              <a:rPr lang="en-US" sz="3200" b="1" dirty="0">
                <a:solidFill>
                  <a:srgbClr val="FFFF00"/>
                </a:solidFill>
                <a:latin typeface="Times New Roman" pitchFamily="18" charset="0"/>
                <a:cs typeface="Times New Roman" pitchFamily="18" charset="0"/>
              </a:rPr>
              <a:t> </a:t>
            </a:r>
            <a:r>
              <a:rPr lang="en-US" sz="3200" b="1" dirty="0" smtClean="0">
                <a:solidFill>
                  <a:srgbClr val="FFFF00"/>
                </a:solidFill>
                <a:latin typeface="Times New Roman" pitchFamily="18" charset="0"/>
                <a:cs typeface="Times New Roman" pitchFamily="18" charset="0"/>
              </a:rPr>
              <a:t> + </a:t>
            </a:r>
            <a:r>
              <a:rPr lang="en-US" sz="3200" b="1" dirty="0" err="1" smtClean="0">
                <a:solidFill>
                  <a:srgbClr val="FFFF00"/>
                </a:solidFill>
                <a:latin typeface="Times New Roman" pitchFamily="18" charset="0"/>
                <a:cs typeface="Times New Roman" pitchFamily="18" charset="0"/>
              </a:rPr>
              <a:t>Bạn</a:t>
            </a:r>
            <a:r>
              <a:rPr lang="en-US" sz="3200" b="1" dirty="0" smtClean="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nào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cô</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biết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nghề</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thợ</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mỏ</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làm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gì</a:t>
            </a:r>
            <a:r>
              <a:rPr lang="en-US" sz="32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111591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33400" y="2667000"/>
            <a:ext cx="8404865" cy="584775"/>
          </a:xfrm>
          <a:prstGeom prst="rect">
            <a:avLst/>
          </a:prstGeom>
        </p:spPr>
        <p:txBody>
          <a:bodyPr wrap="none">
            <a:spAutoFit/>
          </a:bodyPr>
          <a:lstStyle/>
          <a:p>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Bạn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nào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cô</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biết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nghề</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thợ</a:t>
            </a:r>
            <a:r>
              <a:rPr lang="en-US" sz="3200" b="1" dirty="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hàn</a:t>
            </a:r>
            <a:r>
              <a:rPr lang="en-US" sz="3200" b="1" dirty="0" smtClean="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làm</a:t>
            </a:r>
            <a:r>
              <a:rPr lang="en-US" sz="3200" b="1" dirty="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gì</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nhỉ</a:t>
            </a:r>
            <a:r>
              <a:rPr lang="en-US" sz="3200" b="1" dirty="0" smtClean="0">
                <a:solidFill>
                  <a:srgbClr val="FFFF00"/>
                </a:solidFill>
                <a:latin typeface="Times New Roman" pitchFamily="18" charset="0"/>
                <a:cs typeface="Times New Roman" pitchFamily="18" charset="0"/>
              </a:rPr>
              <a:t>?</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206775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pic>
        <p:nvPicPr>
          <p:cNvPr id="5" name="ChauYeuCoChuCongNhan-VA-68286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5105400"/>
            <a:ext cx="609600" cy="609600"/>
          </a:xfrm>
          <a:prstGeom prst="rect">
            <a:avLst/>
          </a:prstGeom>
        </p:spPr>
      </p:pic>
      <p:sp>
        <p:nvSpPr>
          <p:cNvPr id="3" name="Rectangle 2"/>
          <p:cNvSpPr/>
          <p:nvPr/>
        </p:nvSpPr>
        <p:spPr>
          <a:xfrm>
            <a:off x="838200" y="990600"/>
            <a:ext cx="6858000" cy="1569660"/>
          </a:xfrm>
          <a:prstGeom prst="rect">
            <a:avLst/>
          </a:prstGeom>
        </p:spPr>
        <p:txBody>
          <a:bodyPr wrap="square">
            <a:spAutoFit/>
          </a:bodyPr>
          <a:lstStyle/>
          <a:p>
            <a:r>
              <a:rPr lang="en-US" sz="3200" b="1" dirty="0" err="1" smtClean="0">
                <a:solidFill>
                  <a:srgbClr val="FF0000"/>
                </a:solidFill>
                <a:latin typeface="Tempus Sans ITC" pitchFamily="82" charset="0"/>
                <a:cs typeface="Times New Roman" pitchFamily="18" charset="0"/>
              </a:rPr>
              <a:t>Hoạt</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động</a:t>
            </a:r>
            <a:r>
              <a:rPr lang="en-US" sz="3200" b="1" dirty="0" smtClean="0">
                <a:solidFill>
                  <a:srgbClr val="FF0000"/>
                </a:solidFill>
                <a:latin typeface="Tempus Sans ITC" pitchFamily="82" charset="0"/>
                <a:cs typeface="Times New Roman" pitchFamily="18" charset="0"/>
              </a:rPr>
              <a:t> 1:Trò </a:t>
            </a:r>
            <a:r>
              <a:rPr lang="en-US" sz="3200" b="1" dirty="0" err="1" smtClean="0">
                <a:solidFill>
                  <a:srgbClr val="FF0000"/>
                </a:solidFill>
                <a:latin typeface="Tempus Sans ITC" pitchFamily="82" charset="0"/>
                <a:cs typeface="Times New Roman" pitchFamily="18" charset="0"/>
              </a:rPr>
              <a:t>chuyện</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gây</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hứng</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thú</a:t>
            </a:r>
            <a:endParaRPr lang="en-US" sz="3200" b="1" dirty="0" smtClean="0">
              <a:solidFill>
                <a:srgbClr val="FF0000"/>
              </a:solidFill>
              <a:latin typeface="Tempus Sans ITC" pitchFamily="82" charset="0"/>
              <a:cs typeface="Times New Roman" pitchFamily="18" charset="0"/>
            </a:endParaRPr>
          </a:p>
          <a:p>
            <a:r>
              <a:rPr lang="en-US" sz="3200" b="1" dirty="0" err="1" smtClean="0">
                <a:solidFill>
                  <a:srgbClr val="FF0000"/>
                </a:solidFill>
                <a:latin typeface="Tempus Sans ITC" pitchFamily="82" charset="0"/>
                <a:cs typeface="Times New Roman" pitchFamily="18" charset="0"/>
              </a:rPr>
              <a:t>Cô</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cùng</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trẻ</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hát</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bài</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hát</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Cháu</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yêu</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cô</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chú</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công</a:t>
            </a:r>
            <a:r>
              <a:rPr lang="en-US" sz="3200" b="1" dirty="0" smtClean="0">
                <a:solidFill>
                  <a:srgbClr val="FF0000"/>
                </a:solidFill>
                <a:latin typeface="Tempus Sans ITC" pitchFamily="82" charset="0"/>
                <a:cs typeface="Times New Roman" pitchFamily="18" charset="0"/>
              </a:rPr>
              <a:t> </a:t>
            </a:r>
            <a:r>
              <a:rPr lang="en-US" sz="3200" b="1" dirty="0" err="1" smtClean="0">
                <a:solidFill>
                  <a:srgbClr val="FF0000"/>
                </a:solidFill>
                <a:latin typeface="Tempus Sans ITC" pitchFamily="82" charset="0"/>
                <a:cs typeface="Times New Roman" pitchFamily="18" charset="0"/>
              </a:rPr>
              <a:t>nhân</a:t>
            </a:r>
            <a:endParaRPr lang="en-US" sz="3200" b="1" dirty="0">
              <a:solidFill>
                <a:srgbClr val="FF0000"/>
              </a:solidFill>
              <a:latin typeface="Tempus Sans ITC" pitchFamily="82" charset="0"/>
              <a:cs typeface="Times New Roman" pitchFamily="18" charset="0"/>
            </a:endParaRPr>
          </a:p>
        </p:txBody>
      </p:sp>
    </p:spTree>
    <p:extLst>
      <p:ext uri="{BB962C8B-B14F-4D97-AF65-F5344CB8AC3E}">
        <p14:creationId xmlns:p14="http://schemas.microsoft.com/office/powerpoint/2010/main" val="340273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102">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vi-VN" smtClean="0"/>
          </a:p>
        </p:txBody>
      </p:sp>
      <p:sp>
        <p:nvSpPr>
          <p:cNvPr id="8195" name="Rectangle 3"/>
          <p:cNvSpPr>
            <a:spLocks noGrp="1" noChangeArrowheads="1"/>
          </p:cNvSpPr>
          <p:nvPr>
            <p:ph type="body" idx="1"/>
          </p:nvPr>
        </p:nvSpPr>
        <p:spPr/>
        <p:txBody>
          <a:bodyPr/>
          <a:lstStyle/>
          <a:p>
            <a:pPr eaLnBrk="1" hangingPunct="1"/>
            <a:endParaRPr lang="vi-VN" smtClean="0"/>
          </a:p>
        </p:txBody>
      </p:sp>
      <p:pic>
        <p:nvPicPr>
          <p:cNvPr id="8196" name="Picture 4" descr="scan0032"/>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han-s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51025"/>
            <a:ext cx="8153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819400"/>
            <a:ext cx="838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895600"/>
            <a:ext cx="838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8"/>
          <p:cNvSpPr>
            <a:spLocks noChangeArrowheads="1"/>
          </p:cNvSpPr>
          <p:nvPr/>
        </p:nvSpPr>
        <p:spPr bwMode="auto">
          <a:xfrm>
            <a:off x="2449757" y="5546724"/>
            <a:ext cx="50053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Times New Roman" pitchFamily="18" charset="0"/>
              </a:rPr>
              <a:t>Bé chơi làm thợ hàn</a:t>
            </a:r>
            <a:br>
              <a:rPr lang="en-US" sz="4000" b="1">
                <a:latin typeface="Times New Roman" pitchFamily="18" charset="0"/>
              </a:rPr>
            </a:br>
            <a:r>
              <a:rPr lang="en-US" sz="4000" b="1">
                <a:latin typeface="Times New Roman" pitchFamily="18" charset="0"/>
              </a:rPr>
              <a:t>Nối nhịp cầu đất nước</a:t>
            </a:r>
          </a:p>
        </p:txBody>
      </p:sp>
    </p:spTree>
    <p:extLst>
      <p:ext uri="{BB962C8B-B14F-4D97-AF65-F5344CB8AC3E}">
        <p14:creationId xmlns:p14="http://schemas.microsoft.com/office/powerpoint/2010/main" val="17780727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7" descr="Kết quả hình ảnh cho mỏ th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an0032"/>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4572000" y="0"/>
            <a:ext cx="457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5842337"/>
            <a:ext cx="9144000" cy="1015663"/>
          </a:xfrm>
          <a:prstGeom prst="rect">
            <a:avLst/>
          </a:prstGeom>
        </p:spPr>
        <p:txBody>
          <a:bodyPr wrap="square">
            <a:spAutoFit/>
          </a:bodyPr>
          <a:lstStyle/>
          <a:p>
            <a:r>
              <a:rPr lang="en-US" sz="2000">
                <a:latin typeface="Times New Roman" pitchFamily="18" charset="0"/>
                <a:cs typeface="Times New Roman" pitchFamily="18" charset="0"/>
              </a:rPr>
              <a:t>- Cô khái quát: Nghề thợ mỏ là nghề khai thác than, các loại nguyên liệu trong lòng đất. Còn nghề thợ hàn là nghề gắn kết các nguyên liệu bằng sắt vào nhau để làm thành những cây cầu hay những đồ dùng được làm bằng sắt.</a:t>
            </a:r>
          </a:p>
        </p:txBody>
      </p:sp>
    </p:spTree>
    <p:extLst>
      <p:ext uri="{BB962C8B-B14F-4D97-AF65-F5344CB8AC3E}">
        <p14:creationId xmlns:p14="http://schemas.microsoft.com/office/powerpoint/2010/main" val="2696234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19200" y="1828800"/>
            <a:ext cx="6934200" cy="954107"/>
          </a:xfrm>
          <a:prstGeom prst="rect">
            <a:avLst/>
          </a:prstGeom>
        </p:spPr>
        <p:txBody>
          <a:bodyPr wrap="square">
            <a:spAutoFit/>
          </a:bodyPr>
          <a:lstStyle/>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nhỏ</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chữa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mọi</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người</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964144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vi-VN" smtClean="0"/>
          </a:p>
        </p:txBody>
      </p:sp>
      <p:sp>
        <p:nvSpPr>
          <p:cNvPr id="9219" name="Rectangle 3"/>
          <p:cNvSpPr>
            <a:spLocks noGrp="1" noChangeArrowheads="1"/>
          </p:cNvSpPr>
          <p:nvPr>
            <p:ph type="body" idx="1"/>
          </p:nvPr>
        </p:nvSpPr>
        <p:spPr>
          <a:xfrm>
            <a:off x="685800" y="5486400"/>
            <a:ext cx="8229600" cy="944563"/>
          </a:xfrm>
        </p:spPr>
        <p:txBody>
          <a:bodyPr>
            <a:normAutofit fontScale="77500" lnSpcReduction="20000"/>
          </a:bodyPr>
          <a:lstStyle/>
          <a:p>
            <a:pPr algn="ctr" eaLnBrk="1" hangingPunct="1">
              <a:lnSpc>
                <a:spcPct val="90000"/>
              </a:lnSpc>
              <a:buFontTx/>
              <a:buNone/>
            </a:pPr>
            <a:r>
              <a:rPr lang="en-US" sz="4000" b="1" smtClean="0">
                <a:latin typeface="Times New Roman" pitchFamily="18" charset="0"/>
              </a:rPr>
              <a:t>Bé chơi làm thầy thuốc</a:t>
            </a:r>
            <a:br>
              <a:rPr lang="en-US" sz="4000" b="1" smtClean="0">
                <a:latin typeface="Times New Roman" pitchFamily="18" charset="0"/>
              </a:rPr>
            </a:br>
            <a:r>
              <a:rPr lang="en-US" sz="4000" b="1" smtClean="0">
                <a:latin typeface="Times New Roman" pitchFamily="18" charset="0"/>
              </a:rPr>
              <a:t>Chữa bệnh cho mọi</a:t>
            </a:r>
            <a:r>
              <a:rPr lang="en-US" sz="5400" b="1" smtClean="0">
                <a:latin typeface="Times New Roman" pitchFamily="18" charset="0"/>
              </a:rPr>
              <a:t> </a:t>
            </a:r>
            <a:r>
              <a:rPr lang="en-US" sz="4000" b="1" smtClean="0">
                <a:latin typeface="Times New Roman" pitchFamily="18" charset="0"/>
              </a:rPr>
              <a:t>người</a:t>
            </a:r>
          </a:p>
        </p:txBody>
      </p:sp>
      <p:pic>
        <p:nvPicPr>
          <p:cNvPr id="9220" name="Picture 4" descr="12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dau to"/>
          <p:cNvPicPr>
            <a:picLocks noChangeAspect="1" noChangeArrowheads="1"/>
          </p:cNvPicPr>
          <p:nvPr/>
        </p:nvPicPr>
        <p:blipFill>
          <a:blip r:embed="rId3">
            <a:clrChange>
              <a:clrFrom>
                <a:srgbClr val="15E947"/>
              </a:clrFrom>
              <a:clrTo>
                <a:srgbClr val="15E947">
                  <a:alpha val="0"/>
                </a:srgbClr>
              </a:clrTo>
            </a:clrChange>
            <a:extLst>
              <a:ext uri="{28A0092B-C50C-407E-A947-70E740481C1C}">
                <a14:useLocalDpi xmlns:a14="http://schemas.microsoft.com/office/drawing/2010/main" val="0"/>
              </a:ext>
            </a:extLst>
          </a:blip>
          <a:srcRect/>
          <a:stretch>
            <a:fillRect/>
          </a:stretch>
        </p:blipFill>
        <p:spPr bwMode="auto">
          <a:xfrm>
            <a:off x="2209800" y="206375"/>
            <a:ext cx="2971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4"/>
          <p:cNvPicPr>
            <a:picLocks noChangeAspect="1" noChangeArrowheads="1"/>
          </p:cNvPicPr>
          <p:nvPr/>
        </p:nvPicPr>
        <p:blipFill>
          <a:blip r:embed="rId4">
            <a:clrChange>
              <a:clrFrom>
                <a:srgbClr val="FA090F"/>
              </a:clrFrom>
              <a:clrTo>
                <a:srgbClr val="FA090F">
                  <a:alpha val="0"/>
                </a:srgbClr>
              </a:clrTo>
            </a:clrChange>
            <a:extLst>
              <a:ext uri="{28A0092B-C50C-407E-A947-70E740481C1C}">
                <a14:useLocalDpi xmlns:a14="http://schemas.microsoft.com/office/drawing/2010/main" val="0"/>
              </a:ext>
            </a:extLst>
          </a:blip>
          <a:srcRect/>
          <a:stretch>
            <a:fillRect/>
          </a:stretch>
        </p:blipFill>
        <p:spPr bwMode="auto">
          <a:xfrm>
            <a:off x="5562600" y="3810000"/>
            <a:ext cx="152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1"/>
          <p:cNvPicPr>
            <a:picLocks noChangeAspect="1" noChangeArrowheads="1"/>
          </p:cNvPicPr>
          <p:nvPr/>
        </p:nvPicPr>
        <p:blipFill>
          <a:blip r:embed="rId5">
            <a:clrChange>
              <a:clrFrom>
                <a:srgbClr val="FA090F"/>
              </a:clrFrom>
              <a:clrTo>
                <a:srgbClr val="FA090F">
                  <a:alpha val="0"/>
                </a:srgbClr>
              </a:clrTo>
            </a:clrChange>
            <a:extLst>
              <a:ext uri="{28A0092B-C50C-407E-A947-70E740481C1C}">
                <a14:useLocalDpi xmlns:a14="http://schemas.microsoft.com/office/drawing/2010/main" val="0"/>
              </a:ext>
            </a:extLst>
          </a:blip>
          <a:srcRect/>
          <a:stretch>
            <a:fillRect/>
          </a:stretch>
        </p:blipFill>
        <p:spPr bwMode="auto">
          <a:xfrm>
            <a:off x="6096000" y="2971800"/>
            <a:ext cx="10668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2"/>
          <p:cNvPicPr>
            <a:picLocks noChangeAspect="1" noChangeArrowheads="1"/>
          </p:cNvPicPr>
          <p:nvPr/>
        </p:nvPicPr>
        <p:blipFill>
          <a:blip r:embed="rId6">
            <a:clrChange>
              <a:clrFrom>
                <a:srgbClr val="FA090F"/>
              </a:clrFrom>
              <a:clrTo>
                <a:srgbClr val="FA090F">
                  <a:alpha val="0"/>
                </a:srgbClr>
              </a:clrTo>
            </a:clrChange>
            <a:extLst>
              <a:ext uri="{28A0092B-C50C-407E-A947-70E740481C1C}">
                <a14:useLocalDpi xmlns:a14="http://schemas.microsoft.com/office/drawing/2010/main" val="0"/>
              </a:ext>
            </a:extLst>
          </a:blip>
          <a:srcRect/>
          <a:stretch>
            <a:fillRect/>
          </a:stretch>
        </p:blipFill>
        <p:spPr bwMode="auto">
          <a:xfrm>
            <a:off x="7848600" y="3200400"/>
            <a:ext cx="863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3"/>
          <p:cNvPicPr>
            <a:picLocks noChangeAspect="1" noChangeArrowheads="1"/>
          </p:cNvPicPr>
          <p:nvPr/>
        </p:nvPicPr>
        <p:blipFill>
          <a:blip r:embed="rId7">
            <a:clrChange>
              <a:clrFrom>
                <a:srgbClr val="FB060B"/>
              </a:clrFrom>
              <a:clrTo>
                <a:srgbClr val="FB060B">
                  <a:alpha val="0"/>
                </a:srgbClr>
              </a:clrTo>
            </a:clrChange>
            <a:extLst>
              <a:ext uri="{28A0092B-C50C-407E-A947-70E740481C1C}">
                <a14:useLocalDpi xmlns:a14="http://schemas.microsoft.com/office/drawing/2010/main" val="0"/>
              </a:ext>
            </a:extLst>
          </a:blip>
          <a:srcRect/>
          <a:stretch>
            <a:fillRect/>
          </a:stretch>
        </p:blipFill>
        <p:spPr bwMode="auto">
          <a:xfrm>
            <a:off x="7467600" y="4191000"/>
            <a:ext cx="1473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35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decel="50000" autoRev="1" fill="hold" nodeType="withEffect">
                                  <p:stCondLst>
                                    <p:cond delay="0"/>
                                  </p:stCondLst>
                                  <p:childTnLst>
                                    <p:animMotion origin="layout" path="M 0.01666 -0.00393 C 0.0151 -0.00231 0.01406 0.00116 0.01232 0.00139 C 0.00937 0.00208 0.00052 -0.00138 0.00347 -0.00138 C 0.00694 -0.00138 0.01041 0.00047 0.01371 0.00139 C 0.01319 0.00417 0.01371 0.00948 0.01232 0.00971 C 0.0092 0.01064 0.00642 0.00602 0.00347 0.00417 C 0.00208 0.00324 -0.00087 0.00139 -0.00087 0.00185 C -0.00087 0.00139 -0.00087 0.00879 -0.00243 0.00971 C -0.00556 0.01203 -0.0092 0.00971 -0.0125 0.00971 " pathEditMode="relative" rAng="0" ptsTypes="ffffffffA">
                                      <p:cBhvr>
                                        <p:cTn id="6" dur="2000" fill="hold"/>
                                        <p:tgtEl>
                                          <p:spTgt spid="6149"/>
                                        </p:tgtEl>
                                        <p:attrNameLst>
                                          <p:attrName>ppt_x</p:attrName>
                                          <p:attrName>ppt_y</p:attrName>
                                        </p:attrNameLst>
                                      </p:cBhvr>
                                      <p:rCtr x="-1458" y="786"/>
                                    </p:animMotion>
                                  </p:childTnLst>
                                </p:cTn>
                              </p:par>
                              <p:par>
                                <p:cTn id="7" presetID="53" presetClass="entr" presetSubtype="0" fill="hold" nodeType="withEffect">
                                  <p:stCondLst>
                                    <p:cond delay="900"/>
                                  </p:stCondLst>
                                  <p:childTnLst>
                                    <p:set>
                                      <p:cBhvr>
                                        <p:cTn id="8" dur="1" fill="hold">
                                          <p:stCondLst>
                                            <p:cond delay="0"/>
                                          </p:stCondLst>
                                        </p:cTn>
                                        <p:tgtEl>
                                          <p:spTgt spid="6150"/>
                                        </p:tgtEl>
                                        <p:attrNameLst>
                                          <p:attrName>style.visibility</p:attrName>
                                        </p:attrNameLst>
                                      </p:cBhvr>
                                      <p:to>
                                        <p:strVal val="visible"/>
                                      </p:to>
                                    </p:set>
                                    <p:anim calcmode="lin" valueType="num">
                                      <p:cBhvr>
                                        <p:cTn id="9" dur="2000" fill="hold"/>
                                        <p:tgtEl>
                                          <p:spTgt spid="6150"/>
                                        </p:tgtEl>
                                        <p:attrNameLst>
                                          <p:attrName>ppt_w</p:attrName>
                                        </p:attrNameLst>
                                      </p:cBhvr>
                                      <p:tavLst>
                                        <p:tav tm="0">
                                          <p:val>
                                            <p:fltVal val="0"/>
                                          </p:val>
                                        </p:tav>
                                        <p:tav tm="100000">
                                          <p:val>
                                            <p:strVal val="#ppt_w"/>
                                          </p:val>
                                        </p:tav>
                                      </p:tavLst>
                                    </p:anim>
                                    <p:anim calcmode="lin" valueType="num">
                                      <p:cBhvr>
                                        <p:cTn id="10" dur="2000" fill="hold"/>
                                        <p:tgtEl>
                                          <p:spTgt spid="6150"/>
                                        </p:tgtEl>
                                        <p:attrNameLst>
                                          <p:attrName>ppt_h</p:attrName>
                                        </p:attrNameLst>
                                      </p:cBhvr>
                                      <p:tavLst>
                                        <p:tav tm="0">
                                          <p:val>
                                            <p:fltVal val="0"/>
                                          </p:val>
                                        </p:tav>
                                        <p:tav tm="100000">
                                          <p:val>
                                            <p:strVal val="#ppt_h"/>
                                          </p:val>
                                        </p:tav>
                                      </p:tavLst>
                                    </p:anim>
                                    <p:animEffect transition="in" filter="fade">
                                      <p:cBhvr>
                                        <p:cTn id="11" dur="2000"/>
                                        <p:tgtEl>
                                          <p:spTgt spid="6150"/>
                                        </p:tgtEl>
                                      </p:cBhvr>
                                    </p:animEffect>
                                  </p:childTnLst>
                                </p:cTn>
                              </p:par>
                              <p:par>
                                <p:cTn id="12" presetID="53" presetClass="entr" presetSubtype="0" fill="hold" nodeType="withEffect">
                                  <p:stCondLst>
                                    <p:cond delay="1000"/>
                                  </p:stCondLst>
                                  <p:childTnLst>
                                    <p:set>
                                      <p:cBhvr>
                                        <p:cTn id="13" dur="1" fill="hold">
                                          <p:stCondLst>
                                            <p:cond delay="0"/>
                                          </p:stCondLst>
                                        </p:cTn>
                                        <p:tgtEl>
                                          <p:spTgt spid="6153"/>
                                        </p:tgtEl>
                                        <p:attrNameLst>
                                          <p:attrName>style.visibility</p:attrName>
                                        </p:attrNameLst>
                                      </p:cBhvr>
                                      <p:to>
                                        <p:strVal val="visible"/>
                                      </p:to>
                                    </p:set>
                                    <p:anim calcmode="lin" valueType="num">
                                      <p:cBhvr>
                                        <p:cTn id="14" dur="2000" fill="hold"/>
                                        <p:tgtEl>
                                          <p:spTgt spid="6153"/>
                                        </p:tgtEl>
                                        <p:attrNameLst>
                                          <p:attrName>ppt_w</p:attrName>
                                        </p:attrNameLst>
                                      </p:cBhvr>
                                      <p:tavLst>
                                        <p:tav tm="0">
                                          <p:val>
                                            <p:fltVal val="0"/>
                                          </p:val>
                                        </p:tav>
                                        <p:tav tm="100000">
                                          <p:val>
                                            <p:strVal val="#ppt_w"/>
                                          </p:val>
                                        </p:tav>
                                      </p:tavLst>
                                    </p:anim>
                                    <p:anim calcmode="lin" valueType="num">
                                      <p:cBhvr>
                                        <p:cTn id="15" dur="2000" fill="hold"/>
                                        <p:tgtEl>
                                          <p:spTgt spid="6153"/>
                                        </p:tgtEl>
                                        <p:attrNameLst>
                                          <p:attrName>ppt_h</p:attrName>
                                        </p:attrNameLst>
                                      </p:cBhvr>
                                      <p:tavLst>
                                        <p:tav tm="0">
                                          <p:val>
                                            <p:fltVal val="0"/>
                                          </p:val>
                                        </p:tav>
                                        <p:tav tm="100000">
                                          <p:val>
                                            <p:strVal val="#ppt_h"/>
                                          </p:val>
                                        </p:tav>
                                      </p:tavLst>
                                    </p:anim>
                                    <p:animEffect transition="in" filter="fade">
                                      <p:cBhvr>
                                        <p:cTn id="16" dur="2000"/>
                                        <p:tgtEl>
                                          <p:spTgt spid="6153"/>
                                        </p:tgtEl>
                                      </p:cBhvr>
                                    </p:animEffect>
                                  </p:childTnLst>
                                </p:cTn>
                              </p:par>
                              <p:par>
                                <p:cTn id="17" presetID="53" presetClass="entr" presetSubtype="0" fill="hold" nodeType="withEffect">
                                  <p:stCondLst>
                                    <p:cond delay="1500"/>
                                  </p:stCondLst>
                                  <p:childTnLst>
                                    <p:set>
                                      <p:cBhvr>
                                        <p:cTn id="18" dur="1" fill="hold">
                                          <p:stCondLst>
                                            <p:cond delay="0"/>
                                          </p:stCondLst>
                                        </p:cTn>
                                        <p:tgtEl>
                                          <p:spTgt spid="6152"/>
                                        </p:tgtEl>
                                        <p:attrNameLst>
                                          <p:attrName>style.visibility</p:attrName>
                                        </p:attrNameLst>
                                      </p:cBhvr>
                                      <p:to>
                                        <p:strVal val="visible"/>
                                      </p:to>
                                    </p:set>
                                    <p:anim calcmode="lin" valueType="num">
                                      <p:cBhvr>
                                        <p:cTn id="19" dur="2000" fill="hold"/>
                                        <p:tgtEl>
                                          <p:spTgt spid="6152"/>
                                        </p:tgtEl>
                                        <p:attrNameLst>
                                          <p:attrName>ppt_w</p:attrName>
                                        </p:attrNameLst>
                                      </p:cBhvr>
                                      <p:tavLst>
                                        <p:tav tm="0">
                                          <p:val>
                                            <p:fltVal val="0"/>
                                          </p:val>
                                        </p:tav>
                                        <p:tav tm="100000">
                                          <p:val>
                                            <p:strVal val="#ppt_w"/>
                                          </p:val>
                                        </p:tav>
                                      </p:tavLst>
                                    </p:anim>
                                    <p:anim calcmode="lin" valueType="num">
                                      <p:cBhvr>
                                        <p:cTn id="20" dur="2000" fill="hold"/>
                                        <p:tgtEl>
                                          <p:spTgt spid="6152"/>
                                        </p:tgtEl>
                                        <p:attrNameLst>
                                          <p:attrName>ppt_h</p:attrName>
                                        </p:attrNameLst>
                                      </p:cBhvr>
                                      <p:tavLst>
                                        <p:tav tm="0">
                                          <p:val>
                                            <p:fltVal val="0"/>
                                          </p:val>
                                        </p:tav>
                                        <p:tav tm="100000">
                                          <p:val>
                                            <p:strVal val="#ppt_h"/>
                                          </p:val>
                                        </p:tav>
                                      </p:tavLst>
                                    </p:anim>
                                    <p:animEffect transition="in" filter="fade">
                                      <p:cBhvr>
                                        <p:cTn id="21" dur="2000"/>
                                        <p:tgtEl>
                                          <p:spTgt spid="6152"/>
                                        </p:tgtEl>
                                      </p:cBhvr>
                                    </p:animEffect>
                                  </p:childTnLst>
                                </p:cTn>
                              </p:par>
                              <p:par>
                                <p:cTn id="22" presetID="53" presetClass="entr" presetSubtype="0" fill="hold" nodeType="withEffect">
                                  <p:stCondLst>
                                    <p:cond delay="1000"/>
                                  </p:stCondLst>
                                  <p:childTnLst>
                                    <p:set>
                                      <p:cBhvr>
                                        <p:cTn id="23" dur="1" fill="hold">
                                          <p:stCondLst>
                                            <p:cond delay="0"/>
                                          </p:stCondLst>
                                        </p:cTn>
                                        <p:tgtEl>
                                          <p:spTgt spid="6151"/>
                                        </p:tgtEl>
                                        <p:attrNameLst>
                                          <p:attrName>style.visibility</p:attrName>
                                        </p:attrNameLst>
                                      </p:cBhvr>
                                      <p:to>
                                        <p:strVal val="visible"/>
                                      </p:to>
                                    </p:set>
                                    <p:anim calcmode="lin" valueType="num">
                                      <p:cBhvr>
                                        <p:cTn id="24" dur="2000" fill="hold"/>
                                        <p:tgtEl>
                                          <p:spTgt spid="6151"/>
                                        </p:tgtEl>
                                        <p:attrNameLst>
                                          <p:attrName>ppt_w</p:attrName>
                                        </p:attrNameLst>
                                      </p:cBhvr>
                                      <p:tavLst>
                                        <p:tav tm="0">
                                          <p:val>
                                            <p:fltVal val="0"/>
                                          </p:val>
                                        </p:tav>
                                        <p:tav tm="100000">
                                          <p:val>
                                            <p:strVal val="#ppt_w"/>
                                          </p:val>
                                        </p:tav>
                                      </p:tavLst>
                                    </p:anim>
                                    <p:anim calcmode="lin" valueType="num">
                                      <p:cBhvr>
                                        <p:cTn id="25" dur="2000" fill="hold"/>
                                        <p:tgtEl>
                                          <p:spTgt spid="6151"/>
                                        </p:tgtEl>
                                        <p:attrNameLst>
                                          <p:attrName>ppt_h</p:attrName>
                                        </p:attrNameLst>
                                      </p:cBhvr>
                                      <p:tavLst>
                                        <p:tav tm="0">
                                          <p:val>
                                            <p:fltVal val="0"/>
                                          </p:val>
                                        </p:tav>
                                        <p:tav tm="100000">
                                          <p:val>
                                            <p:strVal val="#ppt_h"/>
                                          </p:val>
                                        </p:tav>
                                      </p:tavLst>
                                    </p:anim>
                                    <p:animEffect transition="in" filter="fade">
                                      <p:cBhvr>
                                        <p:cTn id="26" dur="2000"/>
                                        <p:tgtEl>
                                          <p:spTgt spid="615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371600" y="1828800"/>
            <a:ext cx="6629400" cy="1077218"/>
          </a:xfrm>
          <a:prstGeom prst="rect">
            <a:avLst/>
          </a:prstGeom>
        </p:spPr>
        <p:txBody>
          <a:bodyPr wrap="square">
            <a:spAutoFit/>
          </a:bodyPr>
          <a:lstStyle/>
          <a:p>
            <a:r>
              <a:rPr lang="en-US" sz="3200">
                <a:latin typeface="Times New Roman" pitchFamily="18" charset="0"/>
                <a:cs typeface="Times New Roman" pitchFamily="18" charset="0"/>
              </a:rPr>
              <a:t>+ Khi chơi làm cô nuôi bạn làm công việc gì nhỉ?</a:t>
            </a:r>
          </a:p>
        </p:txBody>
      </p:sp>
    </p:spTree>
    <p:extLst>
      <p:ext uri="{BB962C8B-B14F-4D97-AF65-F5344CB8AC3E}">
        <p14:creationId xmlns:p14="http://schemas.microsoft.com/office/powerpoint/2010/main" val="34675788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vi-VN" smtClean="0"/>
          </a:p>
        </p:txBody>
      </p:sp>
      <p:pic>
        <p:nvPicPr>
          <p:cNvPr id="10243" name="Picture 4" descr="789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yu"/>
          <p:cNvPicPr>
            <a:picLocks noChangeAspect="1" noChangeArrowheads="1"/>
          </p:cNvPicPr>
          <p:nvPr/>
        </p:nvPicPr>
        <p:blipFill>
          <a:blip r:embed="rId3">
            <a:clrChange>
              <a:clrFrom>
                <a:srgbClr val="F80A17"/>
              </a:clrFrom>
              <a:clrTo>
                <a:srgbClr val="F80A17">
                  <a:alpha val="0"/>
                </a:srgbClr>
              </a:clrTo>
            </a:clrChange>
            <a:extLst>
              <a:ext uri="{28A0092B-C50C-407E-A947-70E740481C1C}">
                <a14:useLocalDpi xmlns:a14="http://schemas.microsoft.com/office/drawing/2010/main" val="0"/>
              </a:ext>
            </a:extLst>
          </a:blip>
          <a:srcRect/>
          <a:stretch>
            <a:fillRect/>
          </a:stretch>
        </p:blipFill>
        <p:spPr bwMode="auto">
          <a:xfrm>
            <a:off x="2133600" y="2286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hoa qua"/>
          <p:cNvPicPr>
            <a:picLocks noChangeAspect="1" noChangeArrowheads="1"/>
          </p:cNvPicPr>
          <p:nvPr/>
        </p:nvPicPr>
        <p:blipFill>
          <a:blip r:embed="rId4">
            <a:clrChange>
              <a:clrFrom>
                <a:srgbClr val="FFE2D0"/>
              </a:clrFrom>
              <a:clrTo>
                <a:srgbClr val="FFE2D0">
                  <a:alpha val="0"/>
                </a:srgbClr>
              </a:clrTo>
            </a:clrChange>
            <a:extLst>
              <a:ext uri="{28A0092B-C50C-407E-A947-70E740481C1C}">
                <a14:useLocalDpi xmlns:a14="http://schemas.microsoft.com/office/drawing/2010/main" val="0"/>
              </a:ext>
            </a:extLst>
          </a:blip>
          <a:srcRect/>
          <a:stretch>
            <a:fillRect/>
          </a:stretch>
        </p:blipFill>
        <p:spPr bwMode="auto">
          <a:xfrm>
            <a:off x="5867400" y="2971800"/>
            <a:ext cx="2768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8"/>
          <p:cNvSpPr>
            <a:spLocks noChangeArrowheads="1"/>
          </p:cNvSpPr>
          <p:nvPr/>
        </p:nvSpPr>
        <p:spPr bwMode="auto">
          <a:xfrm>
            <a:off x="2438400" y="5546725"/>
            <a:ext cx="48117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b="1">
                <a:latin typeface="Times New Roman" pitchFamily="18" charset="0"/>
              </a:rPr>
              <a:t>Bé chơi làm cô nuôi</a:t>
            </a:r>
            <a:br>
              <a:rPr lang="en-US" sz="4000" b="1">
                <a:latin typeface="Times New Roman" pitchFamily="18" charset="0"/>
              </a:rPr>
            </a:br>
            <a:r>
              <a:rPr lang="en-US" sz="4000" b="1">
                <a:latin typeface="Times New Roman" pitchFamily="18" charset="0"/>
              </a:rPr>
              <a:t>Xúc cơm cho cháu bé</a:t>
            </a:r>
          </a:p>
        </p:txBody>
      </p:sp>
    </p:spTree>
    <p:extLst>
      <p:ext uri="{BB962C8B-B14F-4D97-AF65-F5344CB8AC3E}">
        <p14:creationId xmlns:p14="http://schemas.microsoft.com/office/powerpoint/2010/main" val="3712995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decel="50000" autoRev="1" fill="hold" nodeType="withEffect">
                                  <p:stCondLst>
                                    <p:cond delay="0"/>
                                  </p:stCondLst>
                                  <p:childTnLst>
                                    <p:animMotion origin="layout" path="M -1.38889E-6 1.56069E-6 C 0.00695 -0.00069 0.01389 -0.00023 0.02066 -0.00208 C 0.02222 -0.00254 0.01754 -0.00393 0.01597 -0.00439 C 0.01077 -0.00555 -0.00538 -0.00648 -1.38889E-6 -0.00648 C 0.02639 -0.00648 0.02379 -0.01411 0.02379 0.00624 " pathEditMode="relative" ptsTypes="ffffA">
                                      <p:cBhvr>
                                        <p:cTn id="6" dur="2000" fill="hold"/>
                                        <p:tgtEl>
                                          <p:spTgt spid="5126"/>
                                        </p:tgtEl>
                                        <p:attrNameLst>
                                          <p:attrName>ppt_x</p:attrName>
                                          <p:attrName>ppt_y</p:attrName>
                                        </p:attrNameLst>
                                      </p:cBhvr>
                                    </p:animMotion>
                                  </p:childTnLst>
                                </p:cTn>
                              </p:par>
                              <p:par>
                                <p:cTn id="7" presetID="29" presetClass="entr" presetSubtype="0" fill="hold" nodeType="withEffect">
                                  <p:stCondLst>
                                    <p:cond delay="1000"/>
                                  </p:stCondLst>
                                  <p:childTnLst>
                                    <p:set>
                                      <p:cBhvr>
                                        <p:cTn id="8" dur="1" fill="hold">
                                          <p:stCondLst>
                                            <p:cond delay="0"/>
                                          </p:stCondLst>
                                        </p:cTn>
                                        <p:tgtEl>
                                          <p:spTgt spid="5127"/>
                                        </p:tgtEl>
                                        <p:attrNameLst>
                                          <p:attrName>style.visibility</p:attrName>
                                        </p:attrNameLst>
                                      </p:cBhvr>
                                      <p:to>
                                        <p:strVal val="visible"/>
                                      </p:to>
                                    </p:set>
                                    <p:anim calcmode="lin" valueType="num">
                                      <p:cBhvr>
                                        <p:cTn id="9" dur="2000" fill="hold"/>
                                        <p:tgtEl>
                                          <p:spTgt spid="5127"/>
                                        </p:tgtEl>
                                        <p:attrNameLst>
                                          <p:attrName>ppt_x</p:attrName>
                                        </p:attrNameLst>
                                      </p:cBhvr>
                                      <p:tavLst>
                                        <p:tav tm="0">
                                          <p:val>
                                            <p:strVal val="#ppt_x-.2"/>
                                          </p:val>
                                        </p:tav>
                                        <p:tav tm="100000">
                                          <p:val>
                                            <p:strVal val="#ppt_x"/>
                                          </p:val>
                                        </p:tav>
                                      </p:tavLst>
                                    </p:anim>
                                    <p:anim calcmode="lin" valueType="num">
                                      <p:cBhvr>
                                        <p:cTn id="10" dur="2000" fill="hold"/>
                                        <p:tgtEl>
                                          <p:spTgt spid="5127"/>
                                        </p:tgtEl>
                                        <p:attrNameLst>
                                          <p:attrName>ppt_y</p:attrName>
                                        </p:attrNameLst>
                                      </p:cBhvr>
                                      <p:tavLst>
                                        <p:tav tm="0">
                                          <p:val>
                                            <p:strVal val="#ppt_y"/>
                                          </p:val>
                                        </p:tav>
                                        <p:tav tm="100000">
                                          <p:val>
                                            <p:strVal val="#ppt_y"/>
                                          </p:val>
                                        </p:tav>
                                      </p:tavLst>
                                    </p:anim>
                                    <p:animEffect transition="in" filter="wipe(right)" prLst="gradientSize: 0.1">
                                      <p:cBhvr>
                                        <p:cTn id="11" dur="2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be-va-me"/>
          <p:cNvPicPr>
            <a:picLocks noGrp="1" noChangeAspect="1" noChangeArrowheads="1" noCrop="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819400" y="2514600"/>
            <a:ext cx="5048250" cy="3190875"/>
          </a:xfrm>
          <a:noFill/>
        </p:spPr>
      </p:pic>
      <p:sp>
        <p:nvSpPr>
          <p:cNvPr id="12292" name="Rectangle 6"/>
          <p:cNvSpPr>
            <a:spLocks noChangeArrowheads="1"/>
          </p:cNvSpPr>
          <p:nvPr/>
        </p:nvSpPr>
        <p:spPr bwMode="auto">
          <a:xfrm>
            <a:off x="2593975" y="5522913"/>
            <a:ext cx="47291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b="1">
                <a:latin typeface="Times New Roman" pitchFamily="18" charset="0"/>
              </a:rPr>
              <a:t>Chiều mẹ đến đón về</a:t>
            </a:r>
          </a:p>
          <a:p>
            <a:pPr algn="ctr"/>
            <a:r>
              <a:rPr lang="en-US" sz="4000" b="1">
                <a:latin typeface="Times New Roman" pitchFamily="18" charset="0"/>
              </a:rPr>
              <a:t>Bé lại là cái cún</a:t>
            </a:r>
          </a:p>
        </p:txBody>
      </p:sp>
      <p:pic>
        <p:nvPicPr>
          <p:cNvPr id="12293" name="Picture 25" descr="snowcon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075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heel(4)">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
            <a:ext cx="9220200" cy="6858000"/>
          </a:xfrm>
        </p:spPr>
      </p:pic>
      <p:sp>
        <p:nvSpPr>
          <p:cNvPr id="5" name="Rectangle 4"/>
          <p:cNvSpPr/>
          <p:nvPr/>
        </p:nvSpPr>
        <p:spPr>
          <a:xfrm>
            <a:off x="1295400" y="1905000"/>
            <a:ext cx="6858000" cy="1938992"/>
          </a:xfrm>
          <a:prstGeom prst="rect">
            <a:avLst/>
          </a:prstGeom>
        </p:spPr>
        <p:txBody>
          <a:bodyPr wrap="square">
            <a:spAutoFit/>
          </a:bodyPr>
          <a:lstStyle/>
          <a:p>
            <a:r>
              <a:rPr lang="fr-FR" sz="2400">
                <a:latin typeface="Times New Roman" pitchFamily="18" charset="0"/>
                <a:cs typeface="Times New Roman" pitchFamily="18" charset="0"/>
              </a:rPr>
              <a:t>=&gt; Giáo dục trẻ: Trong xã hội chúng ta có rất nhiều ngành nghề khác nhau và mỗi nghề đều mang lại những lợi ích riêng cho xã hội. Vì vậy chúng mình phải yêu thương, kính trọng và biết ơn những người lao động.</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3757483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20725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ectangle 2"/>
          <p:cNvSpPr/>
          <p:nvPr/>
        </p:nvSpPr>
        <p:spPr>
          <a:xfrm>
            <a:off x="1447800" y="1752600"/>
            <a:ext cx="5943600" cy="2308324"/>
          </a:xfrm>
          <a:prstGeom prst="rect">
            <a:avLst/>
          </a:prstGeom>
        </p:spPr>
        <p:txBody>
          <a:bodyPr wrap="square">
            <a:spAutoFit/>
          </a:bodyPr>
          <a:lstStyle/>
          <a:p>
            <a:r>
              <a:rPr lang="en-US" sz="3600" dirty="0" smtClean="0">
                <a:solidFill>
                  <a:srgbClr val="C00000"/>
                </a:solidFill>
              </a:rPr>
              <a:t>*</a:t>
            </a:r>
            <a:r>
              <a:rPr lang="vi-VN" sz="3600" dirty="0" smtClean="0">
                <a:solidFill>
                  <a:srgbClr val="C00000"/>
                </a:solidFill>
              </a:rPr>
              <a:t>Dạy </a:t>
            </a:r>
            <a:r>
              <a:rPr lang="vi-VN" sz="3600" dirty="0">
                <a:solidFill>
                  <a:srgbClr val="C00000"/>
                </a:solidFill>
              </a:rPr>
              <a:t>trẻ đọc thơ: Cả lớp đọc cùng cô </a:t>
            </a:r>
            <a:r>
              <a:rPr lang="en-US" sz="3600" dirty="0">
                <a:solidFill>
                  <a:srgbClr val="C00000"/>
                </a:solidFill>
              </a:rPr>
              <a:t>2</a:t>
            </a:r>
            <a:r>
              <a:rPr lang="vi-VN" sz="3600" dirty="0">
                <a:solidFill>
                  <a:srgbClr val="C00000"/>
                </a:solidFill>
              </a:rPr>
              <a:t> </a:t>
            </a:r>
            <a:r>
              <a:rPr lang="vi-VN" sz="3600" dirty="0" smtClean="0">
                <a:solidFill>
                  <a:srgbClr val="C00000"/>
                </a:solidFill>
              </a:rPr>
              <a:t>lần</a:t>
            </a:r>
            <a:r>
              <a:rPr lang="en-US" sz="3600" dirty="0" smtClean="0">
                <a:solidFill>
                  <a:srgbClr val="C00000"/>
                </a:solidFill>
              </a:rPr>
              <a:t>.</a:t>
            </a:r>
            <a:endParaRPr lang="en-US" sz="3600" dirty="0">
              <a:solidFill>
                <a:srgbClr val="C00000"/>
              </a:solidFill>
            </a:endParaRPr>
          </a:p>
          <a:p>
            <a:r>
              <a:rPr lang="vi-VN" sz="3600" dirty="0">
                <a:solidFill>
                  <a:srgbClr val="C00000"/>
                </a:solidFill>
              </a:rPr>
              <a:t>+  Nhóm</a:t>
            </a:r>
            <a:r>
              <a:rPr lang="en-US" sz="3600" dirty="0">
                <a:solidFill>
                  <a:srgbClr val="C00000"/>
                </a:solidFill>
              </a:rPr>
              <a:t> </a:t>
            </a:r>
            <a:r>
              <a:rPr lang="en-US" sz="3600" dirty="0" err="1">
                <a:solidFill>
                  <a:srgbClr val="C00000"/>
                </a:solidFill>
              </a:rPr>
              <a:t>bạn</a:t>
            </a:r>
            <a:r>
              <a:rPr lang="en-US" sz="3600" dirty="0">
                <a:solidFill>
                  <a:srgbClr val="C00000"/>
                </a:solidFill>
              </a:rPr>
              <a:t> </a:t>
            </a:r>
            <a:r>
              <a:rPr lang="en-US" sz="3600" dirty="0" err="1">
                <a:solidFill>
                  <a:srgbClr val="C00000"/>
                </a:solidFill>
              </a:rPr>
              <a:t>trai</a:t>
            </a:r>
            <a:r>
              <a:rPr lang="en-US" sz="3600" dirty="0">
                <a:solidFill>
                  <a:srgbClr val="C00000"/>
                </a:solidFill>
              </a:rPr>
              <a:t> </a:t>
            </a:r>
            <a:r>
              <a:rPr lang="en-US" sz="3600" dirty="0" err="1">
                <a:solidFill>
                  <a:srgbClr val="C00000"/>
                </a:solidFill>
              </a:rPr>
              <a:t>đọc</a:t>
            </a:r>
            <a:r>
              <a:rPr lang="vi-VN" sz="3600" dirty="0">
                <a:solidFill>
                  <a:srgbClr val="C00000"/>
                </a:solidFill>
              </a:rPr>
              <a:t>, </a:t>
            </a:r>
            <a:r>
              <a:rPr lang="en-US" sz="3600" dirty="0" err="1">
                <a:solidFill>
                  <a:srgbClr val="C00000"/>
                </a:solidFill>
              </a:rPr>
              <a:t>nhóm</a:t>
            </a:r>
            <a:r>
              <a:rPr lang="en-US" sz="3600" dirty="0">
                <a:solidFill>
                  <a:srgbClr val="C00000"/>
                </a:solidFill>
              </a:rPr>
              <a:t> </a:t>
            </a:r>
            <a:r>
              <a:rPr lang="en-US" sz="3600" dirty="0" err="1">
                <a:solidFill>
                  <a:srgbClr val="C00000"/>
                </a:solidFill>
              </a:rPr>
              <a:t>bạn</a:t>
            </a:r>
            <a:r>
              <a:rPr lang="en-US" sz="3600" dirty="0">
                <a:solidFill>
                  <a:srgbClr val="C00000"/>
                </a:solidFill>
              </a:rPr>
              <a:t> </a:t>
            </a:r>
            <a:r>
              <a:rPr lang="en-US" sz="3600" dirty="0" err="1">
                <a:solidFill>
                  <a:srgbClr val="C00000"/>
                </a:solidFill>
              </a:rPr>
              <a:t>gái</a:t>
            </a:r>
            <a:r>
              <a:rPr lang="en-US" sz="3600" dirty="0">
                <a:solidFill>
                  <a:srgbClr val="C00000"/>
                </a:solidFill>
              </a:rPr>
              <a:t> </a:t>
            </a:r>
            <a:r>
              <a:rPr lang="en-US" sz="3600" dirty="0" err="1">
                <a:solidFill>
                  <a:srgbClr val="C00000"/>
                </a:solidFill>
              </a:rPr>
              <a:t>đọc</a:t>
            </a:r>
            <a:r>
              <a:rPr lang="en-US" sz="3600" dirty="0">
                <a:solidFill>
                  <a:srgbClr val="C00000"/>
                </a:solidFill>
              </a:rPr>
              <a:t>, </a:t>
            </a:r>
            <a:r>
              <a:rPr lang="vi-VN" sz="3600" dirty="0">
                <a:solidFill>
                  <a:srgbClr val="C00000"/>
                </a:solidFill>
              </a:rPr>
              <a:t>cá nhân </a:t>
            </a:r>
            <a:r>
              <a:rPr lang="vi-VN" sz="3600" dirty="0" smtClean="0">
                <a:solidFill>
                  <a:srgbClr val="C00000"/>
                </a:solidFill>
              </a:rPr>
              <a:t>đọc</a:t>
            </a:r>
            <a:r>
              <a:rPr lang="en-US" sz="3600" dirty="0" smtClean="0">
                <a:solidFill>
                  <a:srgbClr val="C00000"/>
                </a:solidFill>
              </a:rPr>
              <a:t>.</a:t>
            </a:r>
            <a:endParaRPr lang="en-US" sz="36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63171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1622425" y="220663"/>
            <a:ext cx="6149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p>
        </p:txBody>
      </p:sp>
      <p:sp>
        <p:nvSpPr>
          <p:cNvPr id="31752" name="Text Box 8"/>
          <p:cNvSpPr txBox="1">
            <a:spLocks noChangeArrowheads="1"/>
          </p:cNvSpPr>
          <p:nvPr/>
        </p:nvSpPr>
        <p:spPr bwMode="auto">
          <a:xfrm>
            <a:off x="1295400" y="381000"/>
            <a:ext cx="693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err="1" smtClean="0">
                <a:solidFill>
                  <a:srgbClr val="FF0000"/>
                </a:solidFill>
                <a:latin typeface="Times New Roman" pitchFamily="18" charset="0"/>
                <a:cs typeface="Times New Roman" pitchFamily="18" charset="0"/>
              </a:rPr>
              <a:t>Hoạt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2: </a:t>
            </a: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a:t>
            </a:r>
            <a:r>
              <a:rPr lang="en-US" sz="3600" b="1" dirty="0" err="1" smtClean="0">
                <a:solidFill>
                  <a:srgbClr val="FF0000"/>
                </a:solidFill>
                <a:latin typeface="Times New Roman" pitchFamily="18" charset="0"/>
                <a:cs typeface="Times New Roman" pitchFamily="18" charset="0"/>
              </a:rPr>
              <a:t>hơ</a:t>
            </a:r>
            <a:r>
              <a:rPr lang="en-US" sz="3600" b="1" dirty="0" smtClean="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Bé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làm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bao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nhiêu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nghề</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5105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1622425" y="220663"/>
            <a:ext cx="6149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p>
        </p:txBody>
      </p:sp>
      <p:sp>
        <p:nvSpPr>
          <p:cNvPr id="31752" name="Text Box 8"/>
          <p:cNvSpPr txBox="1">
            <a:spLocks noChangeArrowheads="1"/>
          </p:cNvSpPr>
          <p:nvPr/>
        </p:nvSpPr>
        <p:spPr bwMode="auto">
          <a:xfrm>
            <a:off x="1295400" y="381000"/>
            <a:ext cx="693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err="1" smtClean="0">
                <a:solidFill>
                  <a:srgbClr val="FF0000"/>
                </a:solidFill>
                <a:latin typeface="Times New Roman" pitchFamily="18" charset="0"/>
                <a:cs typeface="Times New Roman" pitchFamily="18" charset="0"/>
              </a:rPr>
              <a:t>Cô</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đọc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lần</a:t>
            </a:r>
            <a:r>
              <a:rPr lang="en-US" sz="3600" b="1" dirty="0" smtClean="0">
                <a:solidFill>
                  <a:srgbClr val="FF0000"/>
                </a:solidFill>
                <a:latin typeface="Times New Roman" pitchFamily="18" charset="0"/>
                <a:cs typeface="Times New Roman" pitchFamily="18" charset="0"/>
              </a:rPr>
              <a:t> 3: </a:t>
            </a:r>
            <a:r>
              <a:rPr lang="en-US" sz="3600" b="1" dirty="0" err="1" smtClean="0">
                <a:solidFill>
                  <a:srgbClr val="FF0000"/>
                </a:solidFill>
                <a:latin typeface="Times New Roman" pitchFamily="18" charset="0"/>
                <a:cs typeface="Times New Roman" pitchFamily="18" charset="0"/>
              </a:rPr>
              <a:t>Kết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hợp</a:t>
            </a:r>
            <a:r>
              <a:rPr lang="en-US" sz="3600" b="1" dirty="0" smtClean="0">
                <a:solidFill>
                  <a:srgbClr val="FF0000"/>
                </a:solidFill>
                <a:latin typeface="Times New Roman" pitchFamily="18" charset="0"/>
                <a:cs typeface="Times New Roman" pitchFamily="18" charset="0"/>
              </a:rPr>
              <a:t> AI</a:t>
            </a:r>
            <a:endParaRPr lang="en-US" sz="3600" b="1" dirty="0">
              <a:solidFill>
                <a:srgbClr val="FF0000"/>
              </a:solidFill>
              <a:latin typeface="Times New Roman" pitchFamily="18" charset="0"/>
              <a:cs typeface="Times New Roman" pitchFamily="18" charset="0"/>
            </a:endParaRPr>
          </a:p>
        </p:txBody>
      </p:sp>
      <p:pic>
        <p:nvPicPr>
          <p:cNvPr id="2" name="bé làm bao nhiêu nghề">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4400"/>
            <a:ext cx="9144000" cy="5105400"/>
          </a:xfrm>
          <a:prstGeom prst="rect">
            <a:avLst/>
          </a:prstGeom>
        </p:spPr>
      </p:pic>
    </p:spTree>
    <p:extLst>
      <p:ext uri="{BB962C8B-B14F-4D97-AF65-F5344CB8AC3E}">
        <p14:creationId xmlns:p14="http://schemas.microsoft.com/office/powerpoint/2010/main" val="426709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bldLst>
      <p:bldP spid="317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1828800" y="1371600"/>
            <a:ext cx="6248400" cy="584775"/>
          </a:xfrm>
          <a:prstGeom prst="rect">
            <a:avLst/>
          </a:prstGeom>
          <a:noFill/>
        </p:spPr>
        <p:txBody>
          <a:bodyPr wrap="square" rtlCol="0">
            <a:spAutoFit/>
          </a:bodyPr>
          <a:lstStyle/>
          <a:p>
            <a:r>
              <a:rPr lang="en-US" sz="3200" b="1" i="1" dirty="0" err="1" smtClean="0">
                <a:solidFill>
                  <a:srgbClr val="0070C0"/>
                </a:solidFill>
                <a:latin typeface="Times New Roman" pitchFamily="18" charset="0"/>
                <a:cs typeface="Times New Roman" pitchFamily="18" charset="0"/>
              </a:rPr>
              <a:t>Trò</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chơi</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Thi</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xem</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ai</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nhanh</a:t>
            </a:r>
            <a:endParaRPr lang="en-US" sz="32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478883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5" y="-76200"/>
            <a:ext cx="9144001" cy="6934200"/>
          </a:xfrm>
          <a:prstGeom prst="rect">
            <a:avLst/>
          </a:prstGeom>
        </p:spPr>
      </p:pic>
      <p:pic>
        <p:nvPicPr>
          <p:cNvPr id="5"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1904317" y="3369196"/>
            <a:ext cx="628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166828" y="1472305"/>
            <a:ext cx="628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8053655" y="2196302"/>
            <a:ext cx="628650" cy="571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62212" y="1757991"/>
            <a:ext cx="5567187" cy="1054135"/>
          </a:xfrm>
          <a:prstGeom prst="rect">
            <a:avLst/>
          </a:prstGeom>
          <a:noFill/>
        </p:spPr>
        <p:txBody>
          <a:bodyPr wrap="square" lIns="68580" tIns="34290" rIns="68580" bIns="34290">
            <a:spAutoFit/>
          </a:bodyPr>
          <a:lstStyle/>
          <a:p>
            <a:pPr algn="ctr"/>
            <a:r>
              <a:rPr lang="en-US" sz="3200" dirty="0" err="1" smtClean="0">
                <a:ln w="0"/>
                <a:effectLst>
                  <a:reflection blurRad="6350" stA="53000" endA="300" endPos="35500" dir="5400000" sy="-90000" algn="bl" rotWithShape="0"/>
                </a:effectLst>
                <a:latin typeface="+mj-lt"/>
              </a:rPr>
              <a:t>Kết</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thúc</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Cô</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và</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trẻ</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đọc</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bài</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đồng</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dao</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và</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đi</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ra</a:t>
            </a:r>
            <a:r>
              <a:rPr lang="en-US" sz="3200" dirty="0" smtClean="0">
                <a:ln w="0"/>
                <a:effectLst>
                  <a:reflection blurRad="6350" stA="53000" endA="300" endPos="35500" dir="5400000" sy="-90000" algn="bl" rotWithShape="0"/>
                </a:effectLst>
                <a:latin typeface="+mj-lt"/>
              </a:rPr>
              <a:t> </a:t>
            </a:r>
            <a:r>
              <a:rPr lang="en-US" sz="3200" dirty="0" err="1" smtClean="0">
                <a:ln w="0"/>
                <a:effectLst>
                  <a:reflection blurRad="6350" stA="53000" endA="300" endPos="35500" dir="5400000" sy="-90000" algn="bl" rotWithShape="0"/>
                </a:effectLst>
                <a:latin typeface="+mj-lt"/>
              </a:rPr>
              <a:t>ngoài</a:t>
            </a:r>
            <a:endParaRPr lang="vi-VN" sz="3200" dirty="0">
              <a:ln w="0"/>
              <a:effectLst>
                <a:reflection blurRad="6350" stA="53000" endA="300" endPos="35500" dir="5400000" sy="-90000" algn="bl" rotWithShape="0"/>
              </a:effectLst>
              <a:latin typeface="+mj-lt"/>
            </a:endParaRPr>
          </a:p>
        </p:txBody>
      </p:sp>
      <p:pic>
        <p:nvPicPr>
          <p:cNvPr id="12" name="Dan Ga Trong San - Thanh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9959" y="5166455"/>
            <a:ext cx="457200" cy="457200"/>
          </a:xfrm>
          <a:prstGeom prst="rect">
            <a:avLst/>
          </a:prstGeom>
        </p:spPr>
      </p:pic>
      <p:pic>
        <p:nvPicPr>
          <p:cNvPr id="13" name="Picture 4" descr="1153969ki8etuipnm"/>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04108" y="3534287"/>
            <a:ext cx="25227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153969ki8etuipnm"/>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13145" y="3610997"/>
            <a:ext cx="25227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1649" y="2298935"/>
            <a:ext cx="478332" cy="332521"/>
          </a:xfrm>
          <a:prstGeom prst="rect">
            <a:avLst/>
          </a:prstGeom>
        </p:spPr>
      </p:pic>
    </p:spTree>
    <p:extLst>
      <p:ext uri="{BB962C8B-B14F-4D97-AF65-F5344CB8AC3E}">
        <p14:creationId xmlns:p14="http://schemas.microsoft.com/office/powerpoint/2010/main" val="2404067040"/>
      </p:ext>
    </p:extLst>
  </p:cSld>
  <p:clrMapOvr>
    <a:masterClrMapping/>
  </p:clrMapOvr>
  <p:transition spd="med">
    <p:pull/>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44" presetClass="path" presetSubtype="0" accel="50000" decel="50000" fill="hold" nodeType="withEffect">
                                  <p:stCondLst>
                                    <p:cond delay="0"/>
                                  </p:stCondLst>
                                  <p:childTnLst>
                                    <p:animMotion origin="layout" path="M 1.875E-6 -0.00116 C 0.02226 -0.01458 0.02643 -0.11505 0.04935 -0.12847 C 0.06328 -0.13773 0.13359 -0.0294 0.15573 -0.02616 C 0.17773 -0.02292 0.16211 -0.09884 0.18203 -0.1088 C 0.20221 -0.11852 0.25963 -0.10926 0.27695 -0.08519 C 0.29362 -0.06111 0.26484 0.01019 0.28398 0.03588 C 0.30325 0.06181 0.36653 0.07847 0.39206 0.06991 C 0.41771 0.06134 0.4013 -0.01343 0.43776 -0.01574 C 0.47422 -0.01806 0.57239 -0.02199 0.61068 0.05579 C 0.69388 0.12315 0.63528 0.325 0.68372 0.36505 " pathEditMode="relative" rAng="0" ptsTypes="AAAAAAAAAA">
                                      <p:cBhvr>
                                        <p:cTn id="12" dur="5000" fill="hold"/>
                                        <p:tgtEl>
                                          <p:spTgt spid="15"/>
                                        </p:tgtEl>
                                        <p:attrNameLst>
                                          <p:attrName>ppt_x</p:attrName>
                                          <p:attrName>ppt_y</p:attrName>
                                        </p:attrNameLst>
                                      </p:cBhvr>
                                      <p:rCtr x="34180" y="1192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Untitled-1 copy"/>
          <p:cNvPicPr>
            <a:picLocks noChangeAspect="1" noChangeArrowheads="1"/>
          </p:cNvPicPr>
          <p:nvPr/>
        </p:nvPicPr>
        <p:blipFill>
          <a:blip r:embed="rId2">
            <a:clrChange>
              <a:clrFrom>
                <a:srgbClr val="594F1E"/>
              </a:clrFrom>
              <a:clrTo>
                <a:srgbClr val="594F1E">
                  <a:alpha val="0"/>
                </a:srgbClr>
              </a:clrTo>
            </a:clrChange>
            <a:extLst>
              <a:ext uri="{28A0092B-C50C-407E-A947-70E740481C1C}">
                <a14:useLocalDpi xmlns:a14="http://schemas.microsoft.com/office/drawing/2010/main" val="0"/>
              </a:ext>
            </a:extLst>
          </a:blip>
          <a:srcRect/>
          <a:stretch>
            <a:fillRect/>
          </a:stretch>
        </p:blipFill>
        <p:spPr bwMode="auto">
          <a:xfrm>
            <a:off x="457200" y="2133600"/>
            <a:ext cx="22860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9"/>
          <p:cNvPicPr>
            <a:picLocks noChangeAspect="1" noChangeArrowheads="1"/>
          </p:cNvPicPr>
          <p:nvPr/>
        </p:nvPicPr>
        <p:blipFill>
          <a:blip r:embed="rId3">
            <a:clrChange>
              <a:clrFrom>
                <a:srgbClr val="89B6F7"/>
              </a:clrFrom>
              <a:clrTo>
                <a:srgbClr val="89B6F7">
                  <a:alpha val="0"/>
                </a:srgbClr>
              </a:clrTo>
            </a:clrChange>
            <a:extLst>
              <a:ext uri="{28A0092B-C50C-407E-A947-70E740481C1C}">
                <a14:useLocalDpi xmlns:a14="http://schemas.microsoft.com/office/drawing/2010/main" val="0"/>
              </a:ext>
            </a:extLst>
          </a:blip>
          <a:srcRect/>
          <a:stretch>
            <a:fillRect/>
          </a:stretch>
        </p:blipFill>
        <p:spPr bwMode="auto">
          <a:xfrm>
            <a:off x="3200400" y="21336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25"/>
          <p:cNvPicPr>
            <a:picLocks noChangeAspect="1" noChangeArrowheads="1"/>
          </p:cNvPicPr>
          <p:nvPr/>
        </p:nvPicPr>
        <p:blipFill>
          <a:blip r:embed="rId4">
            <a:clrChange>
              <a:clrFrom>
                <a:srgbClr val="F419FB"/>
              </a:clrFrom>
              <a:clrTo>
                <a:srgbClr val="F419FB">
                  <a:alpha val="0"/>
                </a:srgbClr>
              </a:clrTo>
            </a:clrChange>
            <a:extLst>
              <a:ext uri="{28A0092B-C50C-407E-A947-70E740481C1C}">
                <a14:useLocalDpi xmlns:a14="http://schemas.microsoft.com/office/drawing/2010/main" val="0"/>
              </a:ext>
            </a:extLst>
          </a:blip>
          <a:srcRect/>
          <a:stretch>
            <a:fillRect/>
          </a:stretch>
        </p:blipFill>
        <p:spPr bwMode="auto">
          <a:xfrm>
            <a:off x="1524000" y="38862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2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44196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789325"/>
          <p:cNvPicPr>
            <a:picLocks noChangeAspect="1" noChangeArrowheads="1"/>
          </p:cNvPicPr>
          <p:nvPr/>
        </p:nvPicPr>
        <p:blipFill>
          <a:blip r:embed="rId6" cstate="print">
            <a:clrChange>
              <a:clrFrom>
                <a:srgbClr val="594F1E"/>
              </a:clrFrom>
              <a:clrTo>
                <a:srgbClr val="594F1E">
                  <a:alpha val="0"/>
                </a:srgbClr>
              </a:clrTo>
            </a:clrChange>
            <a:extLst>
              <a:ext uri="{28A0092B-C50C-407E-A947-70E740481C1C}">
                <a14:useLocalDpi xmlns:a14="http://schemas.microsoft.com/office/drawing/2010/main" val="0"/>
              </a:ext>
            </a:extLst>
          </a:blip>
          <a:srcRect/>
          <a:stretch>
            <a:fillRect/>
          </a:stretch>
        </p:blipFill>
        <p:spPr bwMode="auto">
          <a:xfrm>
            <a:off x="5867400" y="2133600"/>
            <a:ext cx="26670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
          <p:cNvSpPr txBox="1">
            <a:spLocks noChangeArrowheads="1"/>
          </p:cNvSpPr>
          <p:nvPr/>
        </p:nvSpPr>
        <p:spPr bwMode="auto">
          <a:xfrm>
            <a:off x="1622425" y="220663"/>
            <a:ext cx="6149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p>
        </p:txBody>
      </p:sp>
      <p:sp>
        <p:nvSpPr>
          <p:cNvPr id="31752" name="Text Box 8"/>
          <p:cNvSpPr txBox="1">
            <a:spLocks noChangeArrowheads="1"/>
          </p:cNvSpPr>
          <p:nvPr/>
        </p:nvSpPr>
        <p:spPr bwMode="auto">
          <a:xfrm>
            <a:off x="1295400" y="381000"/>
            <a:ext cx="6934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err="1" smtClean="0">
                <a:solidFill>
                  <a:srgbClr val="FF0000"/>
                </a:solidFill>
                <a:latin typeface="Times New Roman" pitchFamily="18" charset="0"/>
                <a:cs typeface="Times New Roman" pitchFamily="18" charset="0"/>
              </a:rPr>
              <a:t>Cô</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slide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hỏi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trẻ</a:t>
            </a:r>
            <a:r>
              <a:rPr lang="en-US" sz="3600" b="1" dirty="0" smtClean="0">
                <a:solidFill>
                  <a:srgbClr val="FF0000"/>
                </a:solidFill>
                <a:latin typeface="Times New Roman" pitchFamily="18" charset="0"/>
                <a:cs typeface="Times New Roman" pitchFamily="18" charset="0"/>
              </a:rPr>
              <a:t> con </a:t>
            </a:r>
            <a:r>
              <a:rPr lang="en-US" sz="3600" b="1" dirty="0" err="1" smtClean="0">
                <a:solidFill>
                  <a:srgbClr val="FF0000"/>
                </a:solidFill>
                <a:latin typeface="Times New Roman" pitchFamily="18" charset="0"/>
                <a:cs typeface="Times New Roman" pitchFamily="18" charset="0"/>
              </a:rPr>
              <a:t>với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này</a:t>
            </a:r>
            <a:r>
              <a:rPr lang="en-US" sz="3600" b="1" dirty="0" smtClean="0">
                <a:solidFill>
                  <a:srgbClr val="FF0000"/>
                </a:solidFill>
                <a:latin typeface="Times New Roman" pitchFamily="18" charset="0"/>
                <a:cs typeface="Times New Roman" pitchFamily="18" charset="0"/>
              </a:rPr>
              <a:t> con </a:t>
            </a:r>
            <a:r>
              <a:rPr lang="en-US" sz="3600" b="1" dirty="0" err="1" smtClean="0">
                <a:solidFill>
                  <a:srgbClr val="FF0000"/>
                </a:solidFill>
                <a:latin typeface="Times New Roman" pitchFamily="18" charset="0"/>
                <a:cs typeface="Times New Roman" pitchFamily="18" charset="0"/>
              </a:rPr>
              <a:t>liên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tưởng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5461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Autofit/>
          </a:bodyPr>
          <a:lstStyle/>
          <a:p>
            <a:r>
              <a:rPr lang="en-US" sz="3000" dirty="0" smtClean="0">
                <a:solidFill>
                  <a:srgbClr val="FF0000"/>
                </a:solidFill>
              </a:rPr>
              <a:t/>
            </a:r>
            <a:br>
              <a:rPr lang="en-US" sz="3000" dirty="0" smtClean="0">
                <a:solidFill>
                  <a:srgbClr val="FF0000"/>
                </a:solidFill>
              </a:rPr>
            </a:br>
            <a:r>
              <a:rPr lang="en-US" sz="3000" dirty="0">
                <a:solidFill>
                  <a:srgbClr val="FF0000"/>
                </a:solidFill>
              </a:rPr>
              <a:t/>
            </a:r>
            <a:br>
              <a:rPr lang="en-US" sz="3000" dirty="0">
                <a:solidFill>
                  <a:srgbClr val="FF0000"/>
                </a:solidFill>
              </a:rPr>
            </a:br>
            <a:r>
              <a:rPr lang="en-US" sz="3000" dirty="0" err="1" smtClean="0">
                <a:solidFill>
                  <a:srgbClr val="FF0000"/>
                </a:solidFill>
              </a:rPr>
              <a:t>Cô</a:t>
            </a:r>
            <a:r>
              <a:rPr lang="en-US" sz="3000" dirty="0" smtClean="0">
                <a:solidFill>
                  <a:srgbClr val="FF0000"/>
                </a:solidFill>
              </a:rPr>
              <a:t> </a:t>
            </a:r>
            <a:r>
              <a:rPr lang="en-US" sz="3000" dirty="0" err="1" smtClean="0">
                <a:solidFill>
                  <a:srgbClr val="FF0000"/>
                </a:solidFill>
              </a:rPr>
              <a:t>đọc</a:t>
            </a:r>
            <a:r>
              <a:rPr lang="en-US" sz="3000" dirty="0" smtClean="0">
                <a:solidFill>
                  <a:srgbClr val="FF0000"/>
                </a:solidFill>
              </a:rPr>
              <a:t> </a:t>
            </a:r>
            <a:r>
              <a:rPr lang="en-US" sz="3000" dirty="0" err="1" smtClean="0">
                <a:solidFill>
                  <a:srgbClr val="FF0000"/>
                </a:solidFill>
              </a:rPr>
              <a:t>lần</a:t>
            </a:r>
            <a:r>
              <a:rPr lang="en-US" sz="3000" dirty="0" smtClean="0">
                <a:solidFill>
                  <a:srgbClr val="FF0000"/>
                </a:solidFill>
              </a:rPr>
              <a:t> 1: </a:t>
            </a:r>
            <a:r>
              <a:rPr lang="en-US" sz="3000" dirty="0" err="1" smtClean="0">
                <a:solidFill>
                  <a:srgbClr val="FF0000"/>
                </a:solidFill>
              </a:rPr>
              <a:t>Thể</a:t>
            </a:r>
            <a:r>
              <a:rPr lang="en-US" sz="3000" dirty="0" smtClean="0">
                <a:solidFill>
                  <a:srgbClr val="FF0000"/>
                </a:solidFill>
              </a:rPr>
              <a:t> </a:t>
            </a:r>
            <a:r>
              <a:rPr lang="en-US" sz="3000" dirty="0" err="1" smtClean="0">
                <a:solidFill>
                  <a:srgbClr val="FF0000"/>
                </a:solidFill>
              </a:rPr>
              <a:t>hiện</a:t>
            </a:r>
            <a:r>
              <a:rPr lang="en-US" sz="3000" dirty="0" smtClean="0">
                <a:solidFill>
                  <a:srgbClr val="FF0000"/>
                </a:solidFill>
              </a:rPr>
              <a:t> </a:t>
            </a:r>
            <a:r>
              <a:rPr lang="en-US" sz="3000" dirty="0" err="1" smtClean="0">
                <a:solidFill>
                  <a:srgbClr val="FF0000"/>
                </a:solidFill>
              </a:rPr>
              <a:t>cử</a:t>
            </a:r>
            <a:r>
              <a:rPr lang="en-US" sz="3000" dirty="0" smtClean="0">
                <a:solidFill>
                  <a:srgbClr val="FF0000"/>
                </a:solidFill>
              </a:rPr>
              <a:t> </a:t>
            </a:r>
            <a:r>
              <a:rPr lang="en-US" sz="3000" dirty="0" err="1" smtClean="0">
                <a:solidFill>
                  <a:srgbClr val="FF0000"/>
                </a:solidFill>
              </a:rPr>
              <a:t>chỉ</a:t>
            </a:r>
            <a:r>
              <a:rPr lang="en-US" sz="3000" dirty="0" smtClean="0">
                <a:solidFill>
                  <a:srgbClr val="FF0000"/>
                </a:solidFill>
              </a:rPr>
              <a:t> </a:t>
            </a:r>
            <a:r>
              <a:rPr lang="en-US" sz="3000" dirty="0" err="1" smtClean="0">
                <a:solidFill>
                  <a:srgbClr val="FF0000"/>
                </a:solidFill>
              </a:rPr>
              <a:t>điệu</a:t>
            </a:r>
            <a:r>
              <a:rPr lang="en-US" sz="3000" dirty="0" smtClean="0">
                <a:solidFill>
                  <a:srgbClr val="FF0000"/>
                </a:solidFill>
              </a:rPr>
              <a:t> </a:t>
            </a:r>
            <a:r>
              <a:rPr lang="en-US" sz="3000" dirty="0" err="1" smtClean="0">
                <a:solidFill>
                  <a:srgbClr val="FF0000"/>
                </a:solidFill>
              </a:rPr>
              <a:t>bộ</a:t>
            </a:r>
            <a:r>
              <a:rPr lang="en-US" sz="3000" dirty="0" smtClean="0">
                <a:solidFill>
                  <a:srgbClr val="FF0000"/>
                </a:solidFill>
              </a:rPr>
              <a:t> </a:t>
            </a:r>
            <a:r>
              <a:rPr lang="en-US" sz="3000" dirty="0" err="1" smtClean="0">
                <a:solidFill>
                  <a:srgbClr val="FF0000"/>
                </a:solidFill>
              </a:rPr>
              <a:t>bài</a:t>
            </a:r>
            <a:r>
              <a:rPr lang="en-US" sz="3000" dirty="0" smtClean="0">
                <a:solidFill>
                  <a:srgbClr val="FF0000"/>
                </a:solidFill>
              </a:rPr>
              <a:t> </a:t>
            </a:r>
            <a:r>
              <a:rPr lang="en-US" sz="3000" dirty="0" err="1" smtClean="0">
                <a:solidFill>
                  <a:srgbClr val="FF0000"/>
                </a:solidFill>
              </a:rPr>
              <a:t>thơ</a:t>
            </a:r>
            <a:r>
              <a:rPr lang="en-US" sz="3000" dirty="0" smtClean="0">
                <a:solidFill>
                  <a:srgbClr val="FF0000"/>
                </a:solidFill>
              </a:rPr>
              <a:t/>
            </a:r>
            <a:br>
              <a:rPr lang="en-US" sz="3000" dirty="0" smtClean="0">
                <a:solidFill>
                  <a:srgbClr val="FF0000"/>
                </a:solidFill>
              </a:rPr>
            </a:br>
            <a:r>
              <a:rPr lang="en-US" sz="3000" dirty="0" smtClean="0">
                <a:solidFill>
                  <a:srgbClr val="FF0000"/>
                </a:solidFill>
              </a:rPr>
              <a:t/>
            </a:r>
            <a:br>
              <a:rPr lang="en-US" sz="3000" dirty="0" smtClean="0">
                <a:solidFill>
                  <a:srgbClr val="FF0000"/>
                </a:solidFill>
              </a:rPr>
            </a:br>
            <a:endParaRPr lang="en-US" sz="3000" dirty="0">
              <a:solidFill>
                <a:srgbClr val="FF0000"/>
              </a:solidFill>
            </a:endParaRPr>
          </a:p>
        </p:txBody>
      </p:sp>
      <p:pic>
        <p:nvPicPr>
          <p:cNvPr id="4" name="Picture 2" descr="E:\1 Tài liệu thi Tỉnh 16-19\nền thơ.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54379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39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Cô</a:t>
            </a:r>
            <a:r>
              <a:rPr lang="en-US" dirty="0" smtClean="0">
                <a:solidFill>
                  <a:srgbClr val="FF0000"/>
                </a:solidFill>
              </a:rPr>
              <a:t> </a:t>
            </a:r>
            <a:r>
              <a:rPr lang="en-US" dirty="0" err="1" smtClean="0">
                <a:solidFill>
                  <a:srgbClr val="FF0000"/>
                </a:solidFill>
              </a:rPr>
              <a:t>đọc</a:t>
            </a:r>
            <a:r>
              <a:rPr lang="en-US" dirty="0" smtClean="0">
                <a:solidFill>
                  <a:srgbClr val="FF0000"/>
                </a:solidFill>
              </a:rPr>
              <a:t> </a:t>
            </a:r>
            <a:r>
              <a:rPr lang="en-US" dirty="0" err="1" smtClean="0">
                <a:solidFill>
                  <a:srgbClr val="FF0000"/>
                </a:solidFill>
              </a:rPr>
              <a:t>lần</a:t>
            </a:r>
            <a:r>
              <a:rPr lang="en-US" dirty="0" smtClean="0">
                <a:solidFill>
                  <a:srgbClr val="FF0000"/>
                </a:solidFill>
              </a:rPr>
              <a:t> 2: </a:t>
            </a:r>
            <a:r>
              <a:rPr lang="en-US" dirty="0" err="1" smtClean="0">
                <a:solidFill>
                  <a:srgbClr val="FF0000"/>
                </a:solidFill>
              </a:rPr>
              <a:t>Kết</a:t>
            </a:r>
            <a:r>
              <a:rPr lang="en-US" dirty="0" smtClean="0">
                <a:solidFill>
                  <a:srgbClr val="FF0000"/>
                </a:solidFill>
              </a:rPr>
              <a:t> </a:t>
            </a:r>
            <a:r>
              <a:rPr lang="en-US" dirty="0" err="1">
                <a:solidFill>
                  <a:srgbClr val="FF0000"/>
                </a:solidFill>
              </a:rPr>
              <a:t>hợp</a:t>
            </a:r>
            <a:r>
              <a:rPr lang="en-US" dirty="0">
                <a:solidFill>
                  <a:srgbClr val="FF0000"/>
                </a:solidFill>
              </a:rPr>
              <a:t> </a:t>
            </a:r>
            <a:r>
              <a:rPr lang="en-US" dirty="0" err="1">
                <a:solidFill>
                  <a:srgbClr val="FF0000"/>
                </a:solidFill>
              </a:rPr>
              <a:t>powerpoin</a:t>
            </a:r>
            <a:r>
              <a:rPr lang="en-US" u="sng" dirty="0">
                <a:solidFill>
                  <a:srgbClr val="FF0000"/>
                </a:solidFill>
              </a:rPr>
              <a:t> </a:t>
            </a:r>
            <a:endParaRPr lang="en-US" dirty="0">
              <a:solidFill>
                <a:srgbClr val="FF0000"/>
              </a:solidFill>
            </a:endParaRPr>
          </a:p>
        </p:txBody>
      </p:sp>
      <p:pic>
        <p:nvPicPr>
          <p:cNvPr id="4" name="Picture 2" descr="E:\1 Tài liệu thi Tỉnh 16-19\nền thơ.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54379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668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endParaRPr lang="vi-VN" smtClean="0"/>
          </a:p>
        </p:txBody>
      </p:sp>
      <p:sp>
        <p:nvSpPr>
          <p:cNvPr id="6147" name="Rectangle 3"/>
          <p:cNvSpPr>
            <a:spLocks noGrp="1" noChangeArrowheads="1"/>
          </p:cNvSpPr>
          <p:nvPr>
            <p:ph type="subTitle" idx="1"/>
          </p:nvPr>
        </p:nvSpPr>
        <p:spPr>
          <a:xfrm>
            <a:off x="1295400" y="5715000"/>
            <a:ext cx="6400800" cy="990600"/>
          </a:xfrm>
        </p:spPr>
        <p:txBody>
          <a:bodyPr>
            <a:normAutofit fontScale="92500" lnSpcReduction="20000"/>
          </a:bodyPr>
          <a:lstStyle/>
          <a:p>
            <a:pPr eaLnBrk="1" hangingPunct="1">
              <a:lnSpc>
                <a:spcPct val="80000"/>
              </a:lnSpc>
            </a:pPr>
            <a:r>
              <a:rPr lang="en-US" sz="4800" b="1" smtClean="0">
                <a:solidFill>
                  <a:schemeClr val="tx1">
                    <a:lumMod val="65000"/>
                    <a:lumOff val="35000"/>
                  </a:schemeClr>
                </a:solidFill>
                <a:latin typeface="Times New Roman" pitchFamily="18" charset="0"/>
              </a:rPr>
              <a:t>B</a:t>
            </a:r>
            <a:r>
              <a:rPr lang="en-US" sz="4000" b="1" smtClean="0">
                <a:solidFill>
                  <a:schemeClr val="tx1">
                    <a:lumMod val="65000"/>
                    <a:lumOff val="35000"/>
                  </a:schemeClr>
                </a:solidFill>
                <a:latin typeface="Times New Roman" pitchFamily="18" charset="0"/>
              </a:rPr>
              <a:t>é chơi làm thợ nề</a:t>
            </a:r>
          </a:p>
          <a:p>
            <a:pPr eaLnBrk="1" hangingPunct="1">
              <a:lnSpc>
                <a:spcPct val="80000"/>
              </a:lnSpc>
            </a:pPr>
            <a:r>
              <a:rPr lang="en-US" sz="4000" b="1" smtClean="0">
                <a:solidFill>
                  <a:schemeClr val="tx1">
                    <a:lumMod val="65000"/>
                    <a:lumOff val="35000"/>
                  </a:schemeClr>
                </a:solidFill>
                <a:latin typeface="Times New Roman" pitchFamily="18" charset="0"/>
              </a:rPr>
              <a:t>Xây lên bao nhà cửa</a:t>
            </a:r>
          </a:p>
        </p:txBody>
      </p:sp>
      <p:pic>
        <p:nvPicPr>
          <p:cNvPr id="6148" name="Picture 4" descr="dong-ma"/>
          <p:cNvPicPr>
            <a:picLocks noChangeAspect="1" noChangeArrowheads="1" noCrop="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152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11749376546K35TU copy"/>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6172200" y="2971800"/>
            <a:ext cx="13700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lipart-Cartoon-Design-0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0" y="2438400"/>
            <a:ext cx="16002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Clipart-Cartoon-Design-0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200" y="3276600"/>
            <a:ext cx="1371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878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1200"/>
                                  </p:stCondLst>
                                  <p:childTnLst>
                                    <p:set>
                                      <p:cBhvr>
                                        <p:cTn id="6" dur="1" fill="hold">
                                          <p:stCondLst>
                                            <p:cond delay="0"/>
                                          </p:stCondLst>
                                        </p:cTn>
                                        <p:tgtEl>
                                          <p:spTgt spid="2053"/>
                                        </p:tgtEl>
                                        <p:attrNameLst>
                                          <p:attrName>style.visibility</p:attrName>
                                        </p:attrNameLst>
                                      </p:cBhvr>
                                      <p:to>
                                        <p:strVal val="visible"/>
                                      </p:to>
                                    </p:set>
                                    <p:animEffect transition="in" filter="randombar(horizontal)">
                                      <p:cBhvr>
                                        <p:cTn id="7" dur="1000"/>
                                        <p:tgtEl>
                                          <p:spTgt spid="2053"/>
                                        </p:tgtEl>
                                      </p:cBhvr>
                                    </p:animEffect>
                                  </p:childTnLst>
                                </p:cTn>
                              </p:par>
                              <p:par>
                                <p:cTn id="8" presetID="14" presetClass="entr" presetSubtype="10" fill="hold" nodeType="withEffect">
                                  <p:stCondLst>
                                    <p:cond delay="2200"/>
                                  </p:stCondLst>
                                  <p:childTnLst>
                                    <p:set>
                                      <p:cBhvr>
                                        <p:cTn id="9" dur="1" fill="hold">
                                          <p:stCondLst>
                                            <p:cond delay="0"/>
                                          </p:stCondLst>
                                        </p:cTn>
                                        <p:tgtEl>
                                          <p:spTgt spid="2057"/>
                                        </p:tgtEl>
                                        <p:attrNameLst>
                                          <p:attrName>style.visibility</p:attrName>
                                        </p:attrNameLst>
                                      </p:cBhvr>
                                      <p:to>
                                        <p:strVal val="visible"/>
                                      </p:to>
                                    </p:set>
                                    <p:animEffect transition="in" filter="randombar(horizontal)">
                                      <p:cBhvr>
                                        <p:cTn id="10" dur="1000"/>
                                        <p:tgtEl>
                                          <p:spTgt spid="2057"/>
                                        </p:tgtEl>
                                      </p:cBhvr>
                                    </p:animEffect>
                                  </p:childTnLst>
                                </p:cTn>
                              </p:par>
                              <p:par>
                                <p:cTn id="11" presetID="14" presetClass="entr" presetSubtype="10" fill="hold" nodeType="withEffect">
                                  <p:stCondLst>
                                    <p:cond delay="3200"/>
                                  </p:stCondLst>
                                  <p:childTnLst>
                                    <p:set>
                                      <p:cBhvr>
                                        <p:cTn id="12" dur="1" fill="hold">
                                          <p:stCondLst>
                                            <p:cond delay="0"/>
                                          </p:stCondLst>
                                        </p:cTn>
                                        <p:tgtEl>
                                          <p:spTgt spid="2056"/>
                                        </p:tgtEl>
                                        <p:attrNameLst>
                                          <p:attrName>style.visibility</p:attrName>
                                        </p:attrNameLst>
                                      </p:cBhvr>
                                      <p:to>
                                        <p:strVal val="visible"/>
                                      </p:to>
                                    </p:set>
                                    <p:animEffect transition="in" filter="randombar(horizontal)">
                                      <p:cBhvr>
                                        <p:cTn id="13"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Kết quả hình ảnh cho mỏ t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body" idx="1"/>
          </p:nvPr>
        </p:nvSpPr>
        <p:spPr>
          <a:xfrm>
            <a:off x="457200" y="5600700"/>
            <a:ext cx="8229600" cy="1562100"/>
          </a:xfrm>
        </p:spPr>
        <p:txBody>
          <a:bodyPr/>
          <a:lstStyle/>
          <a:p>
            <a:pPr algn="ctr" eaLnBrk="1" hangingPunct="1">
              <a:lnSpc>
                <a:spcPct val="90000"/>
              </a:lnSpc>
              <a:buFontTx/>
              <a:buNone/>
            </a:pPr>
            <a:r>
              <a:rPr lang="en-US" sz="4000" b="1" smtClean="0">
                <a:solidFill>
                  <a:schemeClr val="tx2"/>
                </a:solidFill>
                <a:latin typeface="Times New Roman" pitchFamily="18" charset="0"/>
              </a:rPr>
              <a:t>B</a:t>
            </a:r>
            <a:r>
              <a:rPr lang="en-US" sz="4000" b="1" smtClean="0">
                <a:latin typeface="Times New Roman" pitchFamily="18" charset="0"/>
              </a:rPr>
              <a:t>é  chơi làm thợ mỏ</a:t>
            </a:r>
          </a:p>
          <a:p>
            <a:pPr algn="ctr" eaLnBrk="1" hangingPunct="1">
              <a:lnSpc>
                <a:spcPct val="90000"/>
              </a:lnSpc>
              <a:buFontTx/>
              <a:buNone/>
            </a:pPr>
            <a:r>
              <a:rPr lang="en-US" sz="4000" b="1" smtClean="0">
                <a:latin typeface="Times New Roman" pitchFamily="18" charset="0"/>
              </a:rPr>
              <a:t>Đào lên thật nhiều than</a:t>
            </a:r>
          </a:p>
        </p:txBody>
      </p:sp>
      <p:pic>
        <p:nvPicPr>
          <p:cNvPr id="7172"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971800"/>
            <a:ext cx="90963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ao-mo"/>
          <p:cNvPicPr>
            <a:picLocks noChangeAspect="1" noChangeArrowheads="1" noCrop="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rot="-177539">
            <a:off x="5167313" y="571500"/>
            <a:ext cx="45577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107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vi-VN" smtClean="0"/>
          </a:p>
        </p:txBody>
      </p:sp>
      <p:sp>
        <p:nvSpPr>
          <p:cNvPr id="8195" name="Rectangle 3"/>
          <p:cNvSpPr>
            <a:spLocks noGrp="1" noChangeArrowheads="1"/>
          </p:cNvSpPr>
          <p:nvPr>
            <p:ph type="body" idx="1"/>
          </p:nvPr>
        </p:nvSpPr>
        <p:spPr/>
        <p:txBody>
          <a:bodyPr/>
          <a:lstStyle/>
          <a:p>
            <a:pPr eaLnBrk="1" hangingPunct="1"/>
            <a:endParaRPr lang="vi-VN" smtClean="0"/>
          </a:p>
        </p:txBody>
      </p:sp>
      <p:pic>
        <p:nvPicPr>
          <p:cNvPr id="8196" name="Picture 4" descr="scan0032"/>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han-s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51025"/>
            <a:ext cx="8153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819400"/>
            <a:ext cx="838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895600"/>
            <a:ext cx="838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8"/>
          <p:cNvSpPr>
            <a:spLocks noChangeArrowheads="1"/>
          </p:cNvSpPr>
          <p:nvPr/>
        </p:nvSpPr>
        <p:spPr bwMode="auto">
          <a:xfrm>
            <a:off x="2449757" y="5546724"/>
            <a:ext cx="50053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Times New Roman" pitchFamily="18" charset="0"/>
              </a:rPr>
              <a:t>Bé chơi làm thợ hàn</a:t>
            </a:r>
            <a:br>
              <a:rPr lang="en-US" sz="4000" b="1">
                <a:latin typeface="Times New Roman" pitchFamily="18" charset="0"/>
              </a:rPr>
            </a:br>
            <a:r>
              <a:rPr lang="en-US" sz="4000" b="1">
                <a:latin typeface="Times New Roman" pitchFamily="18" charset="0"/>
              </a:rPr>
              <a:t>Nối nhịp cầu đất nước</a:t>
            </a:r>
          </a:p>
        </p:txBody>
      </p:sp>
    </p:spTree>
    <p:extLst>
      <p:ext uri="{BB962C8B-B14F-4D97-AF65-F5344CB8AC3E}">
        <p14:creationId xmlns:p14="http://schemas.microsoft.com/office/powerpoint/2010/main" val="4934883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529</Words>
  <Application>Microsoft Office PowerPoint</Application>
  <PresentationFormat>On-screen Show (4:3)</PresentationFormat>
  <Paragraphs>48</Paragraphs>
  <Slides>32</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Tempus Sans ITC</vt:lpstr>
      <vt:lpstr>Times New Roman</vt:lpstr>
      <vt:lpstr>Office Theme</vt:lpstr>
      <vt:lpstr>PowerPoint Presentation</vt:lpstr>
      <vt:lpstr>PowerPoint Presentation</vt:lpstr>
      <vt:lpstr>PowerPoint Presentation</vt:lpstr>
      <vt:lpstr>PowerPoint Presentation</vt:lpstr>
      <vt:lpstr>  Cô đọc lần 1: Thể hiện cử chỉ điệu bộ bài thơ  </vt:lpstr>
      <vt:lpstr>Cô đọc lần 2: Kết hợp powerpoin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MINH TUAN</dc:creator>
  <cp:lastModifiedBy>Admin</cp:lastModifiedBy>
  <cp:revision>30</cp:revision>
  <dcterms:created xsi:type="dcterms:W3CDTF">2021-11-26T11:59:41Z</dcterms:created>
  <dcterms:modified xsi:type="dcterms:W3CDTF">2025-12-29T07:19:50Z</dcterms:modified>
</cp:coreProperties>
</file>