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Bricolage Grotesque Bold" panose="020B0604020202020204" charset="0"/>
      <p:regular r:id="rId15"/>
    </p:embeddedFont>
    <p:embeddedFont>
      <p:font typeface="Bricolage Grotesque Semi-Bold" panose="020B0604020202020204" charset="0"/>
      <p:regular r:id="rId16"/>
    </p:embeddedFont>
    <p:embeddedFont>
      <p:font typeface="HK Grotesk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4866" autoAdjust="0"/>
  </p:normalViewPr>
  <p:slideViewPr>
    <p:cSldViewPr>
      <p:cViewPr varScale="1">
        <p:scale>
          <a:sx n="40" d="100"/>
          <a:sy n="40" d="100"/>
        </p:scale>
        <p:origin x="11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3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74" y="0"/>
            <a:ext cx="7858125" cy="10286999"/>
            <a:chOff x="0" y="0"/>
            <a:chExt cx="1202194" cy="13871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02194" cy="1387131"/>
            </a:xfrm>
            <a:custGeom>
              <a:avLst/>
              <a:gdLst/>
              <a:ahLst/>
              <a:cxnLst/>
              <a:rect l="l" t="t" r="r" b="b"/>
              <a:pathLst>
                <a:path w="1202194" h="1387131">
                  <a:moveTo>
                    <a:pt x="19954" y="0"/>
                  </a:moveTo>
                  <a:lnTo>
                    <a:pt x="1182240" y="0"/>
                  </a:lnTo>
                  <a:cubicBezTo>
                    <a:pt x="1187532" y="0"/>
                    <a:pt x="1192608" y="2102"/>
                    <a:pt x="1196350" y="5844"/>
                  </a:cubicBezTo>
                  <a:cubicBezTo>
                    <a:pt x="1200092" y="9586"/>
                    <a:pt x="1202194" y="14662"/>
                    <a:pt x="1202194" y="19954"/>
                  </a:cubicBezTo>
                  <a:lnTo>
                    <a:pt x="1202194" y="1367177"/>
                  </a:lnTo>
                  <a:cubicBezTo>
                    <a:pt x="1202194" y="1378198"/>
                    <a:pt x="1193261" y="1387131"/>
                    <a:pt x="1182240" y="1387131"/>
                  </a:cubicBezTo>
                  <a:lnTo>
                    <a:pt x="19954" y="1387131"/>
                  </a:lnTo>
                  <a:cubicBezTo>
                    <a:pt x="8934" y="1387131"/>
                    <a:pt x="0" y="1378198"/>
                    <a:pt x="0" y="1367177"/>
                  </a:cubicBezTo>
                  <a:lnTo>
                    <a:pt x="0" y="19954"/>
                  </a:lnTo>
                  <a:cubicBezTo>
                    <a:pt x="0" y="8934"/>
                    <a:pt x="8934" y="0"/>
                    <a:pt x="19954" y="0"/>
                  </a:cubicBezTo>
                  <a:close/>
                </a:path>
              </a:pathLst>
            </a:custGeom>
            <a:blipFill>
              <a:blip r:embed="rId2"/>
              <a:stretch>
                <a:fillRect t="-242" b="-242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5677043" y="6462606"/>
            <a:ext cx="3467057" cy="4305236"/>
            <a:chOff x="0" y="0"/>
            <a:chExt cx="4622743" cy="5740315"/>
          </a:xfrm>
        </p:grpSpPr>
        <p:sp>
          <p:nvSpPr>
            <p:cNvPr id="5" name="Freeform 5"/>
            <p:cNvSpPr/>
            <p:nvPr/>
          </p:nvSpPr>
          <p:spPr>
            <a:xfrm rot="-2700000">
              <a:off x="-124706" y="1478676"/>
              <a:ext cx="4872155" cy="1665391"/>
            </a:xfrm>
            <a:custGeom>
              <a:avLst/>
              <a:gdLst/>
              <a:ahLst/>
              <a:cxnLst/>
              <a:rect l="l" t="t" r="r" b="b"/>
              <a:pathLst>
                <a:path w="4872155" h="1665391">
                  <a:moveTo>
                    <a:pt x="0" y="0"/>
                  </a:moveTo>
                  <a:lnTo>
                    <a:pt x="4872155" y="0"/>
                  </a:lnTo>
                  <a:lnTo>
                    <a:pt x="4872155" y="1665391"/>
                  </a:lnTo>
                  <a:lnTo>
                    <a:pt x="0" y="1665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" name="Group 6"/>
            <p:cNvGrpSpPr/>
            <p:nvPr/>
          </p:nvGrpSpPr>
          <p:grpSpPr>
            <a:xfrm rot="8100000">
              <a:off x="-106337" y="2577879"/>
              <a:ext cx="4835418" cy="1702128"/>
              <a:chOff x="0" y="0"/>
              <a:chExt cx="954623" cy="3360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54623" cy="336039"/>
              </a:xfrm>
              <a:custGeom>
                <a:avLst/>
                <a:gdLst/>
                <a:ahLst/>
                <a:cxnLst/>
                <a:rect l="l" t="t" r="r" b="b"/>
                <a:pathLst>
                  <a:path w="954623" h="336039">
                    <a:moveTo>
                      <a:pt x="751423" y="0"/>
                    </a:moveTo>
                    <a:cubicBezTo>
                      <a:pt x="863647" y="0"/>
                      <a:pt x="954623" y="75225"/>
                      <a:pt x="954623" y="168020"/>
                    </a:cubicBezTo>
                    <a:cubicBezTo>
                      <a:pt x="954623" y="260814"/>
                      <a:pt x="863647" y="336039"/>
                      <a:pt x="751423" y="336039"/>
                    </a:cubicBezTo>
                    <a:lnTo>
                      <a:pt x="203200" y="336039"/>
                    </a:lnTo>
                    <a:cubicBezTo>
                      <a:pt x="90976" y="336039"/>
                      <a:pt x="0" y="260814"/>
                      <a:pt x="0" y="168020"/>
                    </a:cubicBezTo>
                    <a:cubicBezTo>
                      <a:pt x="0" y="752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1F7ED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954623" cy="355089"/>
              </a:xfrm>
              <a:prstGeom prst="rect">
                <a:avLst/>
              </a:prstGeom>
            </p:spPr>
            <p:txBody>
              <a:bodyPr lIns="18752" tIns="18752" rIns="18752" bIns="18752" rtlCol="0" anchor="ctr"/>
              <a:lstStyle/>
              <a:p>
                <a:pPr marL="0" lvl="0" indent="0" algn="ctr">
                  <a:lnSpc>
                    <a:spcPts val="75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304800" y="373664"/>
            <a:ext cx="10125075" cy="9522035"/>
            <a:chOff x="0" y="200025"/>
            <a:chExt cx="13017500" cy="1072959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00025"/>
              <a:ext cx="13017500" cy="9293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000"/>
                </a:lnSpc>
                <a:spcBef>
                  <a:spcPct val="0"/>
                </a:spcBef>
              </a:pPr>
              <a:r>
                <a:rPr lang="en-US" sz="14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10000" u="none" strike="noStrike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GIÁO ÁN </a:t>
              </a:r>
            </a:p>
            <a:p>
              <a:pPr marL="0" lvl="0" indent="0">
                <a:lnSpc>
                  <a:spcPct val="125000"/>
                </a:lnSpc>
                <a:spcBef>
                  <a:spcPct val="0"/>
                </a:spcBef>
              </a:pP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Lĩnh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vực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Phát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triển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ngôn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ngữ</a:t>
              </a:r>
              <a:endParaRPr lang="en-US" sz="6600" spc="-840" dirty="0">
                <a:solidFill>
                  <a:srgbClr val="2C536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>
                <a:lnSpc>
                  <a:spcPct val="125000"/>
                </a:lnSpc>
                <a:spcBef>
                  <a:spcPct val="0"/>
                </a:spcBef>
              </a:pP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Chủ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đề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Nước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và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các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hiện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tượng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tự</a:t>
              </a:r>
              <a:r>
                <a:rPr lang="en-US" sz="66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66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nhiên</a:t>
              </a:r>
              <a:endParaRPr lang="en-US" sz="6600" spc="-840" dirty="0">
                <a:solidFill>
                  <a:srgbClr val="2C536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lvl="0">
                <a:lnSpc>
                  <a:spcPct val="125000"/>
                </a:lnSpc>
                <a:spcBef>
                  <a:spcPct val="0"/>
                </a:spcBef>
              </a:pP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Đề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tài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Truyện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“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Giọt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nước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Tí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Xíu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”</a:t>
              </a:r>
            </a:p>
            <a:p>
              <a:pPr marL="0" lvl="0" indent="0" algn="l">
                <a:lnSpc>
                  <a:spcPct val="125000"/>
                </a:lnSpc>
                <a:spcBef>
                  <a:spcPct val="0"/>
                </a:spcBef>
              </a:pP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Độ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tuổi</a:t>
              </a:r>
              <a:r>
                <a:rPr lang="en-US" sz="7000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4 – 5 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tuổi</a:t>
              </a:r>
              <a:endParaRPr lang="en-US" sz="7000" spc="-840" dirty="0">
                <a:solidFill>
                  <a:srgbClr val="2C536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lvl="0" indent="0" algn="l">
                <a:lnSpc>
                  <a:spcPct val="125000"/>
                </a:lnSpc>
                <a:spcBef>
                  <a:spcPct val="0"/>
                </a:spcBef>
              </a:pPr>
              <a:r>
                <a:rPr lang="en-US" sz="7000" u="none" strike="noStrike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Thời</a:t>
              </a:r>
              <a:r>
                <a:rPr lang="en-US" sz="7000" u="none" strike="noStrike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7000" u="none" strike="noStrike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gian</a:t>
              </a:r>
              <a:r>
                <a:rPr lang="en-US" sz="7000" u="none" strike="noStrike" spc="-840" dirty="0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25-30 </a:t>
              </a:r>
              <a:r>
                <a:rPr lang="en-US" sz="7000" u="none" strike="noStrike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</a:t>
              </a:r>
              <a:r>
                <a:rPr lang="en-US" sz="7000" spc="-840" dirty="0" err="1">
                  <a:solidFill>
                    <a:srgbClr val="2C5364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út</a:t>
              </a:r>
              <a:endParaRPr lang="en-US" sz="7000" u="none" strike="noStrike" spc="-840" dirty="0">
                <a:solidFill>
                  <a:srgbClr val="2C5364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0104" y="10191135"/>
              <a:ext cx="12742965" cy="738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66"/>
                </a:lnSpc>
              </a:pPr>
              <a:r>
                <a:rPr lang="en-US" sz="4205" b="1" dirty="0" err="1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Người</a:t>
              </a:r>
              <a:r>
                <a:rPr lang="en-US" sz="4205" b="1" dirty="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205" b="1" dirty="0" err="1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thực</a:t>
              </a:r>
              <a:r>
                <a:rPr lang="en-US" sz="4205" b="1" dirty="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205" b="1" dirty="0" err="1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hiện</a:t>
              </a:r>
              <a:r>
                <a:rPr lang="en-US" sz="4205" b="1" dirty="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 </a:t>
              </a:r>
              <a:r>
                <a:rPr lang="en-US" sz="4205" b="1" dirty="0" err="1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Trần</a:t>
              </a:r>
              <a:r>
                <a:rPr lang="en-US" sz="4205" b="1" dirty="0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Thị Thanh </a:t>
              </a:r>
              <a:r>
                <a:rPr lang="en-US" sz="4205" b="1" dirty="0" err="1">
                  <a:solidFill>
                    <a:srgbClr val="0070C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Huyền</a:t>
              </a:r>
              <a:endParaRPr lang="en-US" sz="4205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75" y="-1"/>
            <a:ext cx="8517815" cy="10287001"/>
            <a:chOff x="0" y="0"/>
            <a:chExt cx="1747482" cy="2217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7482" cy="2217250"/>
            </a:xfrm>
            <a:custGeom>
              <a:avLst/>
              <a:gdLst/>
              <a:ahLst/>
              <a:cxnLst/>
              <a:rect l="l" t="t" r="r" b="b"/>
              <a:pathLst>
                <a:path w="1747482" h="2217250">
                  <a:moveTo>
                    <a:pt x="18178" y="0"/>
                  </a:moveTo>
                  <a:lnTo>
                    <a:pt x="1729304" y="0"/>
                  </a:lnTo>
                  <a:cubicBezTo>
                    <a:pt x="1739344" y="0"/>
                    <a:pt x="1747482" y="8139"/>
                    <a:pt x="1747482" y="18178"/>
                  </a:cubicBezTo>
                  <a:lnTo>
                    <a:pt x="1747482" y="2199072"/>
                  </a:lnTo>
                  <a:cubicBezTo>
                    <a:pt x="1747482" y="2209112"/>
                    <a:pt x="1739344" y="2217250"/>
                    <a:pt x="1729304" y="2217250"/>
                  </a:cubicBezTo>
                  <a:lnTo>
                    <a:pt x="18178" y="2217250"/>
                  </a:lnTo>
                  <a:cubicBezTo>
                    <a:pt x="8139" y="2217250"/>
                    <a:pt x="0" y="2209112"/>
                    <a:pt x="0" y="2199072"/>
                  </a:cubicBezTo>
                  <a:lnTo>
                    <a:pt x="0" y="18178"/>
                  </a:lnTo>
                  <a:cubicBezTo>
                    <a:pt x="0" y="8139"/>
                    <a:pt x="8139" y="0"/>
                    <a:pt x="18178" y="0"/>
                  </a:cubicBezTo>
                  <a:close/>
                </a:path>
              </a:pathLst>
            </a:custGeom>
            <a:blipFill>
              <a:blip r:embed="rId2"/>
              <a:stretch>
                <a:fillRect t="-359" b="-359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34666" y="766762"/>
            <a:ext cx="8356934" cy="5470525"/>
            <a:chOff x="-42779" y="133350"/>
            <a:chExt cx="11142579" cy="7294034"/>
          </a:xfrm>
        </p:grpSpPr>
        <p:sp>
          <p:nvSpPr>
            <p:cNvPr id="5" name="TextBox 5"/>
            <p:cNvSpPr txBox="1"/>
            <p:nvPr/>
          </p:nvSpPr>
          <p:spPr>
            <a:xfrm>
              <a:off x="0" y="133350"/>
              <a:ext cx="11099800" cy="246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Giáo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dục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về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tầm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quan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trọng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của</a:t>
              </a:r>
              <a:r>
                <a:rPr lang="en-US" sz="6999" b="1" u="none" strike="noStrike" spc="-209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nước</a:t>
              </a:r>
              <a:endParaRPr lang="en-US" sz="6999" b="1" u="none" strike="noStrike" spc="-209" dirty="0">
                <a:solidFill>
                  <a:srgbClr val="FF0000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44433"/>
              <a:ext cx="11099800" cy="32829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là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nguồn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sống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quan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trọng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cho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mọi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sinh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vật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Hãy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b="1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tiết</a:t>
              </a:r>
              <a:r>
                <a:rPr lang="en-US" sz="4000" b="1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kiệm</a:t>
              </a:r>
              <a:r>
                <a:rPr lang="en-US" sz="4000" b="1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nước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bằng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cách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tắt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vòi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khi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không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cần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thiết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bảo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vệ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môi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trường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giúp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cuộc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sống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tốt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đẹp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hơn</a:t>
              </a:r>
              <a:r>
                <a:rPr lang="en-US" sz="4000" u="none" strike="noStrike" dirty="0">
                  <a:solidFill>
                    <a:srgbClr val="00B0F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2779" y="3062288"/>
              <a:ext cx="110998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-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Bé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hãy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biết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tiết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kiệm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nước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mỗi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ngày</a:t>
              </a:r>
              <a:endParaRPr lang="en-US" sz="4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75" y="-1"/>
            <a:ext cx="8517815" cy="10287001"/>
            <a:chOff x="0" y="0"/>
            <a:chExt cx="1747482" cy="2217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47482" cy="2217250"/>
            </a:xfrm>
            <a:custGeom>
              <a:avLst/>
              <a:gdLst/>
              <a:ahLst/>
              <a:cxnLst/>
              <a:rect l="l" t="t" r="r" b="b"/>
              <a:pathLst>
                <a:path w="1747482" h="2217250">
                  <a:moveTo>
                    <a:pt x="18178" y="0"/>
                  </a:moveTo>
                  <a:lnTo>
                    <a:pt x="1729304" y="0"/>
                  </a:lnTo>
                  <a:cubicBezTo>
                    <a:pt x="1739344" y="0"/>
                    <a:pt x="1747482" y="8139"/>
                    <a:pt x="1747482" y="18178"/>
                  </a:cubicBezTo>
                  <a:lnTo>
                    <a:pt x="1747482" y="2199072"/>
                  </a:lnTo>
                  <a:cubicBezTo>
                    <a:pt x="1747482" y="2209112"/>
                    <a:pt x="1739344" y="2217250"/>
                    <a:pt x="1729304" y="2217250"/>
                  </a:cubicBezTo>
                  <a:lnTo>
                    <a:pt x="18178" y="2217250"/>
                  </a:lnTo>
                  <a:cubicBezTo>
                    <a:pt x="8139" y="2217250"/>
                    <a:pt x="0" y="2209112"/>
                    <a:pt x="0" y="2199072"/>
                  </a:cubicBezTo>
                  <a:lnTo>
                    <a:pt x="0" y="18178"/>
                  </a:lnTo>
                  <a:cubicBezTo>
                    <a:pt x="0" y="8139"/>
                    <a:pt x="8139" y="0"/>
                    <a:pt x="18178" y="0"/>
                  </a:cubicBezTo>
                  <a:close/>
                </a:path>
              </a:pathLst>
            </a:custGeom>
            <a:blipFill>
              <a:blip r:embed="rId2"/>
              <a:stretch>
                <a:fillRect t="-359" b="-359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666750" y="766763"/>
            <a:ext cx="8324850" cy="6086080"/>
            <a:chOff x="0" y="133350"/>
            <a:chExt cx="11099800" cy="8114772"/>
          </a:xfrm>
        </p:grpSpPr>
        <p:sp>
          <p:nvSpPr>
            <p:cNvPr id="5" name="TextBox 5"/>
            <p:cNvSpPr txBox="1"/>
            <p:nvPr/>
          </p:nvSpPr>
          <p:spPr>
            <a:xfrm>
              <a:off x="0" y="133350"/>
              <a:ext cx="11099800" cy="24659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Hoạt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động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đóng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kịch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cho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trẻ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em</a:t>
              </a:r>
              <a:endParaRPr lang="en-US" sz="6999" b="1" u="none" strike="noStrike" spc="-209" dirty="0">
                <a:solidFill>
                  <a:srgbClr val="69A3F3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44434"/>
              <a:ext cx="11099800" cy="4103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Trong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hoạt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động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này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trẻ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sẽ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b="1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hóa</a:t>
              </a:r>
              <a:r>
                <a:rPr lang="en-US" sz="4000" b="1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thân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thành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Giọt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Tí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Xíu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Ông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Mặt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Trời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Mây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–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Mưa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giúp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các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bé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hiểu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rõ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hơn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về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câu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chuyện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qua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việc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nhập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vai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tương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tác</a:t>
              </a:r>
              <a:r>
                <a:rPr lang="en-US" sz="4000" u="none" strike="noStrike" dirty="0">
                  <a:solidFill>
                    <a:srgbClr val="C0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941108"/>
              <a:ext cx="110998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Trẻ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hóa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thân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thành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nhân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vật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đáng</a:t>
              </a:r>
              <a:r>
                <a:rPr lang="en-US" sz="4000" b="1" u="none" strike="noStrike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yêu</a:t>
              </a:r>
              <a:endParaRPr lang="en-US" sz="4000" b="1" u="none" strike="noStrike" dirty="0">
                <a:solidFill>
                  <a:srgbClr val="FF0000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0" y="800100"/>
            <a:ext cx="9144000" cy="2600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6600" b="1" u="none" strike="noStrike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* </a:t>
            </a:r>
            <a:r>
              <a:rPr lang="en-US" sz="6600" b="1" u="none" strike="noStrike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Kết</a:t>
            </a:r>
            <a:r>
              <a:rPr lang="en-US" sz="6600" b="1" u="none" strike="noStrike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u="none" strike="noStrike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thúc</a:t>
            </a:r>
            <a:r>
              <a:rPr lang="en-US" sz="6600" b="1" u="none" strike="noStrike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: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Cô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và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trẻ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hát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: 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6999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“ 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Cho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tôi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đi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làm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mưa</a:t>
            </a:r>
            <a:r>
              <a:rPr lang="en-US" sz="6600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 </a:t>
            </a:r>
            <a:r>
              <a:rPr lang="en-US" sz="6600" b="1" spc="-209" dirty="0" err="1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với</a:t>
            </a:r>
            <a:r>
              <a:rPr lang="en-US" sz="6999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rPr>
              <a:t>”</a:t>
            </a:r>
            <a:endParaRPr lang="en-US" sz="6999" b="1" u="none" strike="noStrike" spc="-209" dirty="0">
              <a:solidFill>
                <a:srgbClr val="69A3F3"/>
              </a:solidFill>
              <a:latin typeface="Bricolage Grotesque Semi-Bold"/>
              <a:ea typeface="Bricolage Grotesque Semi-Bold"/>
              <a:cs typeface="Bricolage Grotesque Semi-Bold"/>
              <a:sym typeface="Bricolage Grotesque Semi-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9296400" y="-103861"/>
            <a:ext cx="9198063" cy="10390861"/>
            <a:chOff x="0" y="0"/>
            <a:chExt cx="1425021" cy="16259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25021" cy="1625907"/>
            </a:xfrm>
            <a:custGeom>
              <a:avLst/>
              <a:gdLst/>
              <a:ahLst/>
              <a:cxnLst/>
              <a:rect l="l" t="t" r="r" b="b"/>
              <a:pathLst>
                <a:path w="1425021" h="1625907">
                  <a:moveTo>
                    <a:pt x="0" y="0"/>
                  </a:moveTo>
                  <a:lnTo>
                    <a:pt x="1425021" y="0"/>
                  </a:lnTo>
                  <a:lnTo>
                    <a:pt x="1425021" y="1625907"/>
                  </a:lnTo>
                  <a:lnTo>
                    <a:pt x="0" y="1625907"/>
                  </a:lnTo>
                  <a:close/>
                </a:path>
              </a:pathLst>
            </a:custGeom>
            <a:blipFill>
              <a:blip r:embed="rId4"/>
              <a:stretch>
                <a:fillRect t="-154" b="-154"/>
              </a:stretch>
            </a:blipFill>
            <a:ln w="19050" cap="sq">
              <a:solidFill>
                <a:srgbClr val="FFFFFF"/>
              </a:solidFill>
              <a:prstDash val="solid"/>
              <a:miter/>
            </a:ln>
          </p:spPr>
        </p:sp>
      </p:grpSp>
      <p:pic>
        <p:nvPicPr>
          <p:cNvPr id="20" name="Cho-Toi-Di-Lam-Mua-Voi-Phuong-Nhung">
            <a:hlinkClick r:id="" action="ppaction://media"/>
            <a:extLst>
              <a:ext uri="{FF2B5EF4-FFF2-40B4-BE49-F238E27FC236}">
                <a16:creationId xmlns:a16="http://schemas.microsoft.com/office/drawing/2014/main" id="{55565702-8E0C-C022-3B53-462D3BF6B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35246">
            <a:off x="17297400" y="96774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78296-7FB9-0FBC-1A38-B9A440C53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2" y="3848100"/>
            <a:ext cx="8633149" cy="6172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FD7BD-BEC4-9159-67E4-D328E36BFD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86FD53-5E93-5358-4E5E-80B8238188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9D0A5-268C-9576-2FF7-744729C59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8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6505077"/>
            <a:ext cx="5448299" cy="2562321"/>
            <a:chOff x="-958850" y="-970885"/>
            <a:chExt cx="7264398" cy="3416428"/>
          </a:xfrm>
        </p:grpSpPr>
        <p:sp>
          <p:nvSpPr>
            <p:cNvPr id="3" name="TextBox 3"/>
            <p:cNvSpPr txBox="1"/>
            <p:nvPr/>
          </p:nvSpPr>
          <p:spPr>
            <a:xfrm>
              <a:off x="-14515" y="-970885"/>
              <a:ext cx="53467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Thái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độ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958850" y="-16669"/>
              <a:ext cx="7264398" cy="2462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- Trẻ biết sử dụng tiết kiệm nước trong sinh hoạt.</a:t>
              </a:r>
            </a:p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- Hứng thú tham gia vào hoạt động, tự tin mạnh dạn.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419850" y="6498070"/>
            <a:ext cx="5448300" cy="3030993"/>
            <a:chOff x="-381000" y="-9525"/>
            <a:chExt cx="7264400" cy="3070086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5346700" cy="4724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Kỹ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năng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81000" y="722465"/>
              <a:ext cx="7264400" cy="23380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- Trẻ trả lời rõ ràng, mạch lạc.</a:t>
              </a:r>
            </a:p>
            <a:p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- Rèn cho trẻ kĩ năng chú ý, ghi nhớ và mở rộng vốn từ.</a:t>
              </a:r>
            </a:p>
            <a:p>
              <a:r>
                <a:rPr lang="vi-VN" sz="3000" b="1" dirty="0">
                  <a:solidFill>
                    <a:srgbClr val="002060"/>
                  </a:solidFill>
                  <a:latin typeface="+mj-lt"/>
                </a:rPr>
                <a:t>- </a:t>
              </a:r>
              <a:r>
                <a:rPr lang="vi-VN" sz="3000" dirty="0">
                  <a:solidFill>
                    <a:srgbClr val="002060"/>
                  </a:solidFill>
                  <a:latin typeface="+mj-lt"/>
                </a:rPr>
                <a:t>Rèn cho trẻ kỹ năng quan sát, trẻ trả lời được các câu hỏi cô đặt ra.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6750" y="6505076"/>
            <a:ext cx="5600701" cy="1459456"/>
            <a:chOff x="0" y="-970887"/>
            <a:chExt cx="5496259" cy="1945940"/>
          </a:xfrm>
        </p:grpSpPr>
        <p:sp>
          <p:nvSpPr>
            <p:cNvPr id="9" name="TextBox 9"/>
            <p:cNvSpPr txBox="1"/>
            <p:nvPr/>
          </p:nvSpPr>
          <p:spPr>
            <a:xfrm>
              <a:off x="0" y="-970887"/>
              <a:ext cx="5346700" cy="6191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Kiến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thức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6670"/>
              <a:ext cx="5496259" cy="9917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00206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-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Trẻ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biết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tên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truyện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nhân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vật</a:t>
              </a: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  <a:p>
              <a:pPr lvl="0">
                <a:lnSpc>
                  <a:spcPts val="2879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- T</a:t>
              </a:r>
              <a:r>
                <a:rPr lang="vi-VN" sz="3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rẻ hiểu nội dung câu chuyện</a:t>
              </a:r>
              <a:endPara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6750" y="800100"/>
            <a:ext cx="169545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Mục</a:t>
            </a:r>
            <a:r>
              <a:rPr lang="en-US" sz="80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tiêu</a:t>
            </a:r>
            <a:r>
              <a:rPr lang="en-US" sz="80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học</a:t>
            </a:r>
            <a:r>
              <a:rPr lang="en-US" sz="80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tập</a:t>
            </a:r>
            <a:r>
              <a:rPr lang="en-US" sz="80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cho</a:t>
            </a:r>
            <a:r>
              <a:rPr lang="en-US" sz="80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80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trẻ</a:t>
            </a:r>
            <a:endParaRPr lang="en-US" sz="8000" b="1" u="none" strike="noStrike" spc="-209" dirty="0">
              <a:solidFill>
                <a:srgbClr val="69A3F3"/>
              </a:solidFill>
              <a:latin typeface="Times New Roman" panose="02020603050405020304" pitchFamily="18" charset="0"/>
              <a:ea typeface="Bricolage Grotesque Semi-Bold"/>
              <a:cs typeface="Times New Roman" panose="02020603050405020304" pitchFamily="18" charset="0"/>
              <a:sym typeface="Bricolage Grotesque Semi-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66750" y="2247901"/>
            <a:ext cx="5448300" cy="3809999"/>
            <a:chOff x="0" y="-330780"/>
            <a:chExt cx="1631088" cy="1140621"/>
          </a:xfrm>
        </p:grpSpPr>
        <p:sp>
          <p:nvSpPr>
            <p:cNvPr id="13" name="Freeform 13"/>
            <p:cNvSpPr/>
            <p:nvPr/>
          </p:nvSpPr>
          <p:spPr>
            <a:xfrm>
              <a:off x="0" y="-330780"/>
              <a:ext cx="1631088" cy="1140621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2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419850" y="2247901"/>
            <a:ext cx="5448300" cy="3809999"/>
            <a:chOff x="0" y="0"/>
            <a:chExt cx="1631088" cy="10721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72950" y="2247901"/>
            <a:ext cx="5448300" cy="3809999"/>
            <a:chOff x="0" y="0"/>
            <a:chExt cx="1631088" cy="10721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10600" y="1090694"/>
            <a:ext cx="9220200" cy="9155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7200" b="1" u="none" strike="noStrike" dirty="0" err="1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Chuẩn</a:t>
            </a:r>
            <a:r>
              <a:rPr lang="en-US" sz="7200" b="1" u="none" strike="noStrike" dirty="0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  <a:r>
              <a:rPr lang="en-US" sz="7200" b="1" u="none" strike="noStrike" dirty="0" err="1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bị</a:t>
            </a:r>
            <a:r>
              <a:rPr lang="en-US" sz="7200" b="1" u="none" strike="noStrike" dirty="0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  <a:r>
              <a:rPr lang="en-US" sz="7200" b="1" u="none" strike="noStrike" dirty="0" err="1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cho</a:t>
            </a:r>
            <a:r>
              <a:rPr lang="en-US" sz="7200" b="1" u="none" strike="noStrike" dirty="0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  <a:r>
              <a:rPr lang="en-US" sz="7200" b="1" u="none" strike="noStrike" dirty="0" err="1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bài</a:t>
            </a:r>
            <a:r>
              <a:rPr lang="en-US" sz="7200" b="1" u="none" strike="noStrike" dirty="0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</a:t>
            </a:r>
            <a:r>
              <a:rPr lang="en-US" sz="7200" b="1" u="none" strike="noStrike" dirty="0" err="1">
                <a:solidFill>
                  <a:srgbClr val="69A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học</a:t>
            </a:r>
            <a:endParaRPr lang="en-US" sz="7200" b="1" u="none" strike="noStrike" dirty="0">
              <a:solidFill>
                <a:srgbClr val="69A3F3"/>
              </a:solidFill>
              <a:latin typeface="Bricolage Grotesque Bold"/>
              <a:ea typeface="Bricolage Grotesque Bold"/>
              <a:cs typeface="Bricolage Grotesque Bold"/>
              <a:sym typeface="Bricolage Grotesque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8951874" y="2683405"/>
            <a:ext cx="5448300" cy="1305301"/>
            <a:chOff x="0" y="-9525"/>
            <a:chExt cx="7264400" cy="1068301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7264400" cy="381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-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Thiết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bị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cần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thiết</a:t>
              </a:r>
              <a:endParaRPr lang="en-US" sz="4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32100"/>
              <a:ext cx="7264400" cy="326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+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Máy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tính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máy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chiếu</a:t>
              </a:r>
              <a:endParaRPr lang="en-US" sz="40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43852" y="4657149"/>
            <a:ext cx="6296148" cy="1460881"/>
            <a:chOff x="-470064" y="-1842266"/>
            <a:chExt cx="8394864" cy="1500596"/>
          </a:xfrm>
        </p:grpSpPr>
        <p:sp>
          <p:nvSpPr>
            <p:cNvPr id="7" name="TextBox 7"/>
            <p:cNvSpPr txBox="1"/>
            <p:nvPr/>
          </p:nvSpPr>
          <p:spPr>
            <a:xfrm>
              <a:off x="-459368" y="-1842266"/>
              <a:ext cx="7477790" cy="4791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-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Đồ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dùng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dạy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học</a:t>
              </a:r>
              <a:endParaRPr lang="en-US" sz="4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470064" y="-751669"/>
              <a:ext cx="8394864" cy="409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+ Video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</a:t>
              </a:r>
              <a:r>
                <a:rPr lang="en-US" sz="4000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uyện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hình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minh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họa</a:t>
              </a:r>
              <a:endParaRPr lang="en-US" sz="40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46488" y="6934200"/>
            <a:ext cx="6490876" cy="2597294"/>
            <a:chOff x="-599882" y="-1193800"/>
            <a:chExt cx="8654501" cy="3463059"/>
          </a:xfrm>
        </p:grpSpPr>
        <p:sp>
          <p:nvSpPr>
            <p:cNvPr id="10" name="TextBox 10"/>
            <p:cNvSpPr txBox="1"/>
            <p:nvPr/>
          </p:nvSpPr>
          <p:spPr>
            <a:xfrm>
              <a:off x="-411241" y="-1193800"/>
              <a:ext cx="72644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-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Âm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nhạc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cho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lớp</a:t>
              </a:r>
              <a:r>
                <a:rPr lang="en-US" sz="4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học</a:t>
              </a:r>
              <a:endParaRPr lang="en-US" sz="4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599882" y="-363001"/>
              <a:ext cx="8654501" cy="26322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spcBef>
                  <a:spcPct val="0"/>
                </a:spcBef>
              </a:pP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+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Bài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hát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“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Giọt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mưa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em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bé</a:t>
              </a:r>
              <a:r>
                <a:rPr lang="en-US" sz="2400" u="none" strike="noStrike" dirty="0">
                  <a:solidFill>
                    <a:srgbClr val="42677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“</a:t>
              </a:r>
            </a:p>
            <a:p>
              <a:pPr marL="0" lvl="0" indent="0" algn="l">
                <a:spcBef>
                  <a:spcPct val="0"/>
                </a:spcBef>
              </a:pPr>
              <a:r>
                <a:rPr lang="en-US" sz="2400" u="none" strike="noStrike" dirty="0">
                  <a:solidFill>
                    <a:srgbClr val="42677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Cho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tôi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đi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làm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mưa</a:t>
              </a:r>
              <a:r>
                <a:rPr lang="en-US" sz="40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với</a:t>
              </a:r>
              <a:endParaRPr lang="en-US" sz="40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endParaRPr lang="en-US" sz="2400" u="none" strike="noStrike" dirty="0">
                <a:solidFill>
                  <a:srgbClr val="42677F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endParaRPr lang="en-US" sz="2400" u="none" strike="noStrike" dirty="0">
                <a:solidFill>
                  <a:srgbClr val="42677F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282408" y="-295776"/>
            <a:ext cx="8140533" cy="10878553"/>
            <a:chOff x="0" y="0"/>
            <a:chExt cx="1261182" cy="168537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61182" cy="1685373"/>
            </a:xfrm>
            <a:custGeom>
              <a:avLst/>
              <a:gdLst/>
              <a:ahLst/>
              <a:cxnLst/>
              <a:rect l="l" t="t" r="r" b="b"/>
              <a:pathLst>
                <a:path w="1261182" h="1685373">
                  <a:moveTo>
                    <a:pt x="19021" y="0"/>
                  </a:moveTo>
                  <a:lnTo>
                    <a:pt x="1242161" y="0"/>
                  </a:lnTo>
                  <a:cubicBezTo>
                    <a:pt x="1252666" y="0"/>
                    <a:pt x="1261182" y="8516"/>
                    <a:pt x="1261182" y="19021"/>
                  </a:cubicBezTo>
                  <a:lnTo>
                    <a:pt x="1261182" y="1666352"/>
                  </a:lnTo>
                  <a:cubicBezTo>
                    <a:pt x="1261182" y="1676857"/>
                    <a:pt x="1252666" y="1685373"/>
                    <a:pt x="1242161" y="1685373"/>
                  </a:cubicBezTo>
                  <a:lnTo>
                    <a:pt x="19021" y="1685373"/>
                  </a:lnTo>
                  <a:cubicBezTo>
                    <a:pt x="13976" y="1685373"/>
                    <a:pt x="9138" y="1683369"/>
                    <a:pt x="5571" y="1679802"/>
                  </a:cubicBezTo>
                  <a:cubicBezTo>
                    <a:pt x="2004" y="1676235"/>
                    <a:pt x="0" y="1671396"/>
                    <a:pt x="0" y="1666352"/>
                  </a:cubicBezTo>
                  <a:lnTo>
                    <a:pt x="0" y="19021"/>
                  </a:lnTo>
                  <a:cubicBezTo>
                    <a:pt x="0" y="8516"/>
                    <a:pt x="8516" y="0"/>
                    <a:pt x="19021" y="0"/>
                  </a:cubicBezTo>
                  <a:close/>
                </a:path>
              </a:pathLst>
            </a:custGeom>
            <a:blipFill>
              <a:blip r:embed="rId2"/>
              <a:stretch>
                <a:fillRect t="-391" b="-391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62739" y="299725"/>
            <a:ext cx="16634661" cy="3170613"/>
            <a:chOff x="-2677" y="-645057"/>
            <a:chExt cx="11102477" cy="5284413"/>
          </a:xfrm>
        </p:grpSpPr>
        <p:sp>
          <p:nvSpPr>
            <p:cNvPr id="5" name="TextBox 5"/>
            <p:cNvSpPr txBox="1"/>
            <p:nvPr/>
          </p:nvSpPr>
          <p:spPr>
            <a:xfrm>
              <a:off x="-2677" y="-645057"/>
              <a:ext cx="11099800" cy="15259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*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Hoạt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động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1: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Trò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chuyện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gây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hứng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thú</a:t>
              </a:r>
              <a:endPara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44433"/>
              <a:ext cx="11099800" cy="49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endParaRPr lang="en-US" sz="2400" u="none" strike="noStrike" dirty="0">
                <a:solidFill>
                  <a:srgbClr val="42677F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19580" y="1312994"/>
              <a:ext cx="7527012" cy="7975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Cô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và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trẻ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vận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động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bài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hát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: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Giọt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mưa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và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em</a:t>
              </a:r>
              <a:r>
                <a:rPr lang="en-US" sz="44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bé</a:t>
              </a:r>
              <a:endParaRPr lang="en-US" sz="44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6346" y="6934200"/>
            <a:ext cx="3467057" cy="4305236"/>
            <a:chOff x="0" y="0"/>
            <a:chExt cx="4622743" cy="5740315"/>
          </a:xfrm>
        </p:grpSpPr>
        <p:sp>
          <p:nvSpPr>
            <p:cNvPr id="9" name="Freeform 9"/>
            <p:cNvSpPr/>
            <p:nvPr/>
          </p:nvSpPr>
          <p:spPr>
            <a:xfrm rot="-2700000">
              <a:off x="-124706" y="1478676"/>
              <a:ext cx="4872155" cy="1665391"/>
            </a:xfrm>
            <a:custGeom>
              <a:avLst/>
              <a:gdLst/>
              <a:ahLst/>
              <a:cxnLst/>
              <a:rect l="l" t="t" r="r" b="b"/>
              <a:pathLst>
                <a:path w="4872155" h="1665391">
                  <a:moveTo>
                    <a:pt x="0" y="0"/>
                  </a:moveTo>
                  <a:lnTo>
                    <a:pt x="4872155" y="0"/>
                  </a:lnTo>
                  <a:lnTo>
                    <a:pt x="4872155" y="1665391"/>
                  </a:lnTo>
                  <a:lnTo>
                    <a:pt x="0" y="1665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8100000">
              <a:off x="-106337" y="2577879"/>
              <a:ext cx="4835418" cy="1702128"/>
              <a:chOff x="0" y="0"/>
              <a:chExt cx="954623" cy="3360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4623" cy="336039"/>
              </a:xfrm>
              <a:custGeom>
                <a:avLst/>
                <a:gdLst/>
                <a:ahLst/>
                <a:cxnLst/>
                <a:rect l="l" t="t" r="r" b="b"/>
                <a:pathLst>
                  <a:path w="954623" h="336039">
                    <a:moveTo>
                      <a:pt x="751423" y="0"/>
                    </a:moveTo>
                    <a:cubicBezTo>
                      <a:pt x="863647" y="0"/>
                      <a:pt x="954623" y="75225"/>
                      <a:pt x="954623" y="168020"/>
                    </a:cubicBezTo>
                    <a:cubicBezTo>
                      <a:pt x="954623" y="260814"/>
                      <a:pt x="863647" y="336039"/>
                      <a:pt x="751423" y="336039"/>
                    </a:cubicBezTo>
                    <a:lnTo>
                      <a:pt x="203200" y="336039"/>
                    </a:lnTo>
                    <a:cubicBezTo>
                      <a:pt x="90976" y="336039"/>
                      <a:pt x="0" y="260814"/>
                      <a:pt x="0" y="168020"/>
                    </a:cubicBezTo>
                    <a:cubicBezTo>
                      <a:pt x="0" y="752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69A3F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954623" cy="355089"/>
              </a:xfrm>
              <a:prstGeom prst="rect">
                <a:avLst/>
              </a:prstGeom>
            </p:spPr>
            <p:txBody>
              <a:bodyPr lIns="18752" tIns="18752" rIns="18752" bIns="18752" rtlCol="0" anchor="ctr"/>
              <a:lstStyle/>
              <a:p>
                <a:pPr marL="0" lvl="0" indent="0" algn="ctr">
                  <a:lnSpc>
                    <a:spcPts val="75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14" name="video vđ">
            <a:hlinkClick r:id="" action="ppaction://media"/>
            <a:extLst>
              <a:ext uri="{FF2B5EF4-FFF2-40B4-BE49-F238E27FC236}">
                <a16:creationId xmlns:a16="http://schemas.microsoft.com/office/drawing/2014/main" id="{D0F86DEA-D550-378F-5834-000B35057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400300"/>
            <a:ext cx="18288000" cy="7886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29875" y="-2"/>
            <a:ext cx="8517815" cy="10287004"/>
            <a:chOff x="0" y="53404"/>
            <a:chExt cx="1747482" cy="2110442"/>
          </a:xfrm>
        </p:grpSpPr>
        <p:sp>
          <p:nvSpPr>
            <p:cNvPr id="3" name="Freeform 3"/>
            <p:cNvSpPr/>
            <p:nvPr/>
          </p:nvSpPr>
          <p:spPr>
            <a:xfrm>
              <a:off x="0" y="53404"/>
              <a:ext cx="1747482" cy="2110442"/>
            </a:xfrm>
            <a:custGeom>
              <a:avLst/>
              <a:gdLst/>
              <a:ahLst/>
              <a:cxnLst/>
              <a:rect l="l" t="t" r="r" b="b"/>
              <a:pathLst>
                <a:path w="1747482" h="2217250">
                  <a:moveTo>
                    <a:pt x="18178" y="0"/>
                  </a:moveTo>
                  <a:lnTo>
                    <a:pt x="1729304" y="0"/>
                  </a:lnTo>
                  <a:cubicBezTo>
                    <a:pt x="1739344" y="0"/>
                    <a:pt x="1747482" y="8139"/>
                    <a:pt x="1747482" y="18178"/>
                  </a:cubicBezTo>
                  <a:lnTo>
                    <a:pt x="1747482" y="2199072"/>
                  </a:lnTo>
                  <a:cubicBezTo>
                    <a:pt x="1747482" y="2209112"/>
                    <a:pt x="1739344" y="2217250"/>
                    <a:pt x="1729304" y="2217250"/>
                  </a:cubicBezTo>
                  <a:lnTo>
                    <a:pt x="18178" y="2217250"/>
                  </a:lnTo>
                  <a:cubicBezTo>
                    <a:pt x="8139" y="2217250"/>
                    <a:pt x="0" y="2209112"/>
                    <a:pt x="0" y="2199072"/>
                  </a:cubicBezTo>
                  <a:lnTo>
                    <a:pt x="0" y="18178"/>
                  </a:lnTo>
                  <a:cubicBezTo>
                    <a:pt x="0" y="8139"/>
                    <a:pt x="8139" y="0"/>
                    <a:pt x="18178" y="0"/>
                  </a:cubicBezTo>
                  <a:close/>
                </a:path>
              </a:pathLst>
            </a:custGeom>
            <a:blipFill>
              <a:blip r:embed="rId2"/>
              <a:stretch>
                <a:fillRect l="-46541" r="-46541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304800" y="766763"/>
            <a:ext cx="9829800" cy="7038586"/>
            <a:chOff x="-482600" y="133351"/>
            <a:chExt cx="13106400" cy="9384780"/>
          </a:xfrm>
        </p:grpSpPr>
        <p:sp>
          <p:nvSpPr>
            <p:cNvPr id="5" name="TextBox 5"/>
            <p:cNvSpPr txBox="1"/>
            <p:nvPr/>
          </p:nvSpPr>
          <p:spPr>
            <a:xfrm>
              <a:off x="-482600" y="133351"/>
              <a:ext cx="12903200" cy="52660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l">
                <a:spcBef>
                  <a:spcPct val="0"/>
                </a:spcBef>
              </a:pP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*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Hoạt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động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2: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Truyện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</a:p>
            <a:p>
              <a:pPr lvl="0" algn="l">
                <a:spcBef>
                  <a:spcPct val="0"/>
                </a:spcBef>
              </a:pP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“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Giọt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nước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Tí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Xíu</a:t>
              </a:r>
              <a:r>
                <a:rPr lang="en-US" sz="6999" b="1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”</a:t>
              </a:r>
            </a:p>
            <a:p>
              <a:pPr lvl="0" algn="l">
                <a:lnSpc>
                  <a:spcPts val="6999"/>
                </a:lnSpc>
                <a:spcBef>
                  <a:spcPct val="0"/>
                </a:spcBef>
              </a:pPr>
              <a:endParaRPr lang="en-US" sz="6999" b="1" spc="-209" dirty="0">
                <a:solidFill>
                  <a:srgbClr val="69A3F3"/>
                </a:solidFill>
                <a:latin typeface="Bricolage Grotesque Semi-Bold"/>
                <a:ea typeface="Bricolage Grotesque Semi-Bold"/>
                <a:cs typeface="Bricolage Grotesque Semi-Bold"/>
                <a:sym typeface="Bricolage Grotesque Semi-Bold"/>
              </a:endParaRPr>
            </a:p>
            <a:p>
              <a:pPr marL="0" lvl="0" indent="0" algn="l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-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Cô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Kể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Chuyện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–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Lần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79400" y="6563477"/>
              <a:ext cx="12903200" cy="29546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+ </a:t>
              </a:r>
              <a:r>
                <a:rPr lang="en-US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 k</a:t>
              </a:r>
              <a:r>
                <a:rPr lang="vi-VN" sz="4800" b="1" dirty="0">
                  <a:solidFill>
                    <a:srgbClr val="FF0000"/>
                  </a:solidFill>
                  <a:latin typeface="+mj-lt"/>
                </a:rPr>
                <a:t>ết hợp thể hiện điệu bộ, cử chỉ của cô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  <a:p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+ </a:t>
              </a:r>
              <a:r>
                <a:rPr lang="en-US" sz="4800" b="1" dirty="0" err="1">
                  <a:solidFill>
                    <a:srgbClr val="FF0000"/>
                  </a:solidFill>
                  <a:latin typeface="+mj-lt"/>
                </a:rPr>
                <a:t>Cô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+mj-lt"/>
                </a:rPr>
                <a:t>hỏi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+mj-lt"/>
                </a:rPr>
                <a:t>trẻ</a:t>
              </a:r>
              <a:r>
                <a:rPr lang="vi-VN" sz="4800" b="1" dirty="0">
                  <a:solidFill>
                    <a:srgbClr val="FF0000"/>
                  </a:solidFill>
                  <a:latin typeface="+mj-lt"/>
                </a:rPr>
                <a:t>  tên truyện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+mj-lt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vi-VN" sz="4800" b="1" dirty="0">
                  <a:solidFill>
                    <a:srgbClr val="FF0000"/>
                  </a:solidFill>
                  <a:latin typeface="+mj-lt"/>
                </a:rPr>
                <a:t>tên tác giả. </a:t>
              </a:r>
              <a:endParaRPr lang="en-US" sz="48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760008"/>
              <a:ext cx="110998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endParaRPr lang="en-US" sz="3000" b="1" u="none" strike="noStrike" dirty="0">
                <a:solidFill>
                  <a:srgbClr val="42677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7226097"/>
            <a:ext cx="5448300" cy="2117508"/>
            <a:chOff x="-958851" y="-9525"/>
            <a:chExt cx="7264400" cy="2823344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53467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Hành</a:t>
              </a:r>
              <a:r>
                <a:rPr lang="en-US" sz="4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động</a:t>
              </a:r>
              <a:endParaRPr lang="en-US" sz="4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958851" y="499082"/>
              <a:ext cx="7264400" cy="2314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Trẻ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sẽ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thảo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luận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về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câu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chuyện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cùng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nhau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04898" y="7220739"/>
            <a:ext cx="4044115" cy="2140913"/>
            <a:chOff x="-45454" y="-9525"/>
            <a:chExt cx="5392154" cy="2854550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5346700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Câu</a:t>
              </a:r>
              <a:r>
                <a:rPr lang="en-US" sz="4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chuyện</a:t>
              </a:r>
              <a:endParaRPr lang="en-US" sz="4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45454" y="530288"/>
              <a:ext cx="5346701" cy="2314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mây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sự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sống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được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kết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nối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6697" y="7093456"/>
            <a:ext cx="5448300" cy="2286243"/>
            <a:chOff x="-1188787" y="-186380"/>
            <a:chExt cx="7264399" cy="3048324"/>
          </a:xfrm>
        </p:grpSpPr>
        <p:sp>
          <p:nvSpPr>
            <p:cNvPr id="9" name="TextBox 9"/>
            <p:cNvSpPr txBox="1"/>
            <p:nvPr/>
          </p:nvSpPr>
          <p:spPr>
            <a:xfrm>
              <a:off x="-208549" y="-186380"/>
              <a:ext cx="5346700" cy="6380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4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Nhân</a:t>
              </a:r>
              <a:r>
                <a:rPr lang="en-US" sz="3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44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vật</a:t>
              </a:r>
              <a:endParaRPr lang="en-US" sz="3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188787" y="547207"/>
              <a:ext cx="7264399" cy="23147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Tí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Xíu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ông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Mặt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Trời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,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mây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rất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đáng</a:t>
              </a:r>
              <a:r>
                <a:rPr lang="en-US" sz="4000" dirty="0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42677F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yêu</a:t>
              </a:r>
              <a:r>
                <a:rPr lang="en-US" sz="2400" dirty="0">
                  <a:solidFill>
                    <a:srgbClr val="42677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6750" y="800100"/>
            <a:ext cx="16954500" cy="215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-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Cô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kể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lần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2: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Cô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và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trẻ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đàm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thoại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về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nội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dung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câu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chuyện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"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Giọt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nước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Tí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6999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Xíu</a:t>
            </a:r>
            <a:r>
              <a:rPr lang="en-US" sz="6999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"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6750" y="3352800"/>
            <a:ext cx="5448300" cy="3581400"/>
            <a:chOff x="0" y="0"/>
            <a:chExt cx="1631088" cy="10721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2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419850" y="3352800"/>
            <a:ext cx="5448300" cy="3581400"/>
            <a:chOff x="0" y="0"/>
            <a:chExt cx="1631088" cy="10721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72950" y="3352800"/>
            <a:ext cx="5448300" cy="3581400"/>
            <a:chOff x="0" y="0"/>
            <a:chExt cx="1631088" cy="10721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7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29600" y="648231"/>
            <a:ext cx="10058400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Quá</a:t>
            </a:r>
            <a:r>
              <a:rPr lang="en-US" sz="7000" b="1" u="none" strike="noStrike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 </a:t>
            </a: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trình</a:t>
            </a:r>
            <a:r>
              <a:rPr lang="en-US" sz="7000" b="1" u="none" strike="noStrike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 </a:t>
            </a:r>
            <a:r>
              <a:rPr lang="en-US" sz="7000" b="1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b</a:t>
            </a: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ốc</a:t>
            </a:r>
            <a:r>
              <a:rPr lang="en-US" sz="7000" b="1" u="none" strike="noStrike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 </a:t>
            </a: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hơi</a:t>
            </a:r>
            <a:r>
              <a:rPr lang="en-US" sz="7000" b="1" u="none" strike="noStrike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 </a:t>
            </a: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và</a:t>
            </a:r>
            <a:r>
              <a:rPr lang="en-US" sz="7000" b="1" u="none" strike="noStrike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 </a:t>
            </a:r>
            <a:r>
              <a:rPr lang="en-US" sz="7000" b="1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m</a:t>
            </a:r>
            <a:r>
              <a:rPr lang="en-US" sz="7000" b="1" u="none" strike="noStrike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rPr>
              <a:t>ưa</a:t>
            </a:r>
            <a:endParaRPr lang="en-US" sz="7000" b="1" u="none" strike="noStrike" dirty="0">
              <a:solidFill>
                <a:srgbClr val="69A3F3"/>
              </a:solidFill>
              <a:latin typeface="Times New Roman" panose="02020603050405020304" pitchFamily="18" charset="0"/>
              <a:ea typeface="Bricolage Grotesque Bold"/>
              <a:cs typeface="Times New Roman" panose="02020603050405020304" pitchFamily="18" charset="0"/>
              <a:sym typeface="Bricolage Grotesque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9360090" y="2116772"/>
            <a:ext cx="8140533" cy="1219575"/>
            <a:chOff x="220355" y="-3104538"/>
            <a:chExt cx="10854045" cy="1626100"/>
          </a:xfrm>
        </p:grpSpPr>
        <p:sp>
          <p:nvSpPr>
            <p:cNvPr id="4" name="TextBox 4"/>
            <p:cNvSpPr txBox="1"/>
            <p:nvPr/>
          </p:nvSpPr>
          <p:spPr>
            <a:xfrm>
              <a:off x="220355" y="-3104538"/>
              <a:ext cx="10854045" cy="702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Bốc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hơi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nước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từ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mặt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trời</a:t>
              </a:r>
              <a:endParaRPr lang="en-US" sz="6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924446" y="-2030726"/>
              <a:ext cx="9743553" cy="5522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bay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hơi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thành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hơi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endParaRPr lang="en-US" sz="45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937712" y="4653323"/>
            <a:ext cx="7307665" cy="1709377"/>
            <a:chOff x="855083" y="-2024643"/>
            <a:chExt cx="9743552" cy="1403843"/>
          </a:xfrm>
        </p:grpSpPr>
        <p:sp>
          <p:nvSpPr>
            <p:cNvPr id="7" name="TextBox 7"/>
            <p:cNvSpPr txBox="1"/>
            <p:nvPr/>
          </p:nvSpPr>
          <p:spPr>
            <a:xfrm>
              <a:off x="855083" y="-2024643"/>
              <a:ext cx="9743552" cy="702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Hình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thành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đám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mây</a:t>
              </a:r>
              <a:endParaRPr lang="en-US" sz="6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10268" y="-1173088"/>
              <a:ext cx="8246634" cy="5522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Hơi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tụ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lại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thành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mây</a:t>
              </a:r>
              <a:endParaRPr lang="en-US" sz="45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37712" y="7473218"/>
            <a:ext cx="6642175" cy="1194510"/>
            <a:chOff x="-1174731" y="-51506"/>
            <a:chExt cx="8856234" cy="1592680"/>
          </a:xfrm>
        </p:grpSpPr>
        <p:sp>
          <p:nvSpPr>
            <p:cNvPr id="10" name="TextBox 10"/>
            <p:cNvSpPr txBox="1"/>
            <p:nvPr/>
          </p:nvSpPr>
          <p:spPr>
            <a:xfrm>
              <a:off x="-1174731" y="-51506"/>
              <a:ext cx="8856234" cy="7021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Mưa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rơi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xuống</a:t>
              </a:r>
              <a:r>
                <a:rPr lang="en-US" sz="6000" b="1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6000" b="1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đất</a:t>
              </a:r>
              <a:endParaRPr lang="en-US" sz="6000" b="1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50071" y="988886"/>
              <a:ext cx="7264401" cy="552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79"/>
                </a:lnSpc>
                <a:spcBef>
                  <a:spcPct val="0"/>
                </a:spcBef>
              </a:pP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từ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mây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rơi</a:t>
              </a:r>
              <a:r>
                <a:rPr lang="en-US" sz="4500" u="none" strike="noStrike" dirty="0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500" u="none" strike="noStrike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xuống</a:t>
              </a:r>
              <a:endParaRPr lang="en-US" sz="4500" u="none" strike="noStrike" dirty="0">
                <a:solidFill>
                  <a:srgbClr val="42677F"/>
                </a:solidFill>
                <a:latin typeface="Times New Roman" panose="02020603050405020304" pitchFamily="18" charset="0"/>
                <a:ea typeface="HK Grotesk"/>
                <a:cs typeface="Times New Roman" panose="02020603050405020304" pitchFamily="18" charset="0"/>
                <a:sym typeface="HK Grotesk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1942DFC-2E7F-AFB1-FA0B-72D7D9CB8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6" y="0"/>
            <a:ext cx="8140533" cy="10287000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4581B610-E1F2-4CB5-4450-6D67228B974C}"/>
              </a:ext>
            </a:extLst>
          </p:cNvPr>
          <p:cNvSpPr/>
          <p:nvPr/>
        </p:nvSpPr>
        <p:spPr>
          <a:xfrm>
            <a:off x="12954000" y="3336347"/>
            <a:ext cx="838200" cy="85497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4F129910-F5B9-6E95-0418-A0328FCE4811}"/>
              </a:ext>
            </a:extLst>
          </p:cNvPr>
          <p:cNvSpPr/>
          <p:nvPr/>
        </p:nvSpPr>
        <p:spPr>
          <a:xfrm flipH="1">
            <a:off x="12954000" y="6201258"/>
            <a:ext cx="838200" cy="10182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892088" y="7226097"/>
            <a:ext cx="4010025" cy="1885951"/>
            <a:chOff x="0" y="-9525"/>
            <a:chExt cx="5346700" cy="2514599"/>
          </a:xfrm>
        </p:grpSpPr>
        <p:sp>
          <p:nvSpPr>
            <p:cNvPr id="3" name="TextBox 3"/>
            <p:cNvSpPr txBox="1"/>
            <p:nvPr/>
          </p:nvSpPr>
          <p:spPr>
            <a:xfrm>
              <a:off x="0" y="-9525"/>
              <a:ext cx="5346700" cy="662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Bốc</a:t>
              </a:r>
              <a:r>
                <a:rPr lang="en-US" sz="5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hơi</a:t>
              </a:r>
              <a:endParaRPr lang="en-US" sz="5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63600"/>
              <a:ext cx="5346700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0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Nước</a:t>
              </a:r>
              <a:r>
                <a: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sẽ</a:t>
              </a:r>
              <a:r>
                <a: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bốc</a:t>
              </a:r>
              <a:r>
                <a: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hơi</a:t>
              </a:r>
              <a:r>
                <a: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và</a:t>
              </a:r>
              <a:r>
                <a:rPr lang="en-US" sz="4000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trở</a:t>
              </a: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thành</a:t>
              </a:r>
              <a:r>
                <a:rPr lang="en-US" sz="4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mây</a:t>
              </a:r>
              <a:r>
                <a:rPr lang="en-US" sz="2400" dirty="0">
                  <a:solidFill>
                    <a:srgbClr val="42677F"/>
                  </a:solidFill>
                  <a:latin typeface="HK Grotesk"/>
                  <a:ea typeface="HK Grotesk"/>
                  <a:cs typeface="HK Grotesk"/>
                  <a:sym typeface="HK Grotesk"/>
                </a:rPr>
                <a:t>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38988" y="7220739"/>
            <a:ext cx="4010025" cy="1885950"/>
            <a:chOff x="0" y="-9525"/>
            <a:chExt cx="5346700" cy="2514599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5346700" cy="662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Cơn</a:t>
              </a:r>
              <a:r>
                <a:rPr lang="en-US" sz="5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giông</a:t>
              </a:r>
              <a:endParaRPr lang="en-US" sz="5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63600"/>
              <a:ext cx="5346700" cy="1641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Cơn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giông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là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gió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mạnh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và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mưa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to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6750" y="7226097"/>
            <a:ext cx="5448300" cy="1885950"/>
            <a:chOff x="-1162051" y="-9525"/>
            <a:chExt cx="7264400" cy="2514599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5346700" cy="6620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Tí</a:t>
              </a:r>
              <a:r>
                <a:rPr lang="en-US" sz="5000" b="1" dirty="0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 </a:t>
              </a:r>
              <a:r>
                <a:rPr lang="en-US" sz="5000" b="1" dirty="0" err="1">
                  <a:solidFill>
                    <a:srgbClr val="42677F"/>
                  </a:solidFill>
                  <a:latin typeface="Times New Roman" panose="02020603050405020304" pitchFamily="18" charset="0"/>
                  <a:ea typeface="Bricolage Grotesque Bold"/>
                  <a:cs typeface="Times New Roman" panose="02020603050405020304" pitchFamily="18" charset="0"/>
                  <a:sym typeface="Bricolage Grotesque Bold"/>
                </a:rPr>
                <a:t>xíu</a:t>
              </a:r>
              <a:endParaRPr lang="en-US" sz="5000" b="1" dirty="0">
                <a:solidFill>
                  <a:srgbClr val="42677F"/>
                </a:solidFill>
                <a:latin typeface="Times New Roman" panose="02020603050405020304" pitchFamily="18" charset="0"/>
                <a:ea typeface="Bricolage Grotesque Bold"/>
                <a:cs typeface="Times New Roman" panose="02020603050405020304" pitchFamily="18" charset="0"/>
                <a:sym typeface="Bricolage Grotesque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1162051" y="863600"/>
              <a:ext cx="7264400" cy="16414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Tí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xíu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có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nghĩa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là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rất</a:t>
              </a:r>
              <a:r>
                <a: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 Bold"/>
                  <a:cs typeface="Times New Roman" panose="02020603050405020304" pitchFamily="18" charset="0"/>
                  <a:sym typeface="HK Grotesk Bold"/>
                </a:rPr>
                <a:t>nhỏ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trong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tiếng</a:t>
              </a:r>
              <a:r>
                <a:rPr lang="en-US" sz="4000" dirty="0">
                  <a:solidFill>
                    <a:srgbClr val="002060"/>
                  </a:solidFill>
                  <a:latin typeface="Times New Roman" panose="02020603050405020304" pitchFamily="18" charset="0"/>
                  <a:ea typeface="HK Grotesk"/>
                  <a:cs typeface="Times New Roman" panose="02020603050405020304" pitchFamily="18" charset="0"/>
                  <a:sym typeface="HK Grotesk"/>
                </a:rPr>
                <a:t> Việt</a:t>
              </a:r>
              <a:r>
                <a:rPr lang="en-US" sz="2400" dirty="0">
                  <a:solidFill>
                    <a:srgbClr val="00206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66750" y="800100"/>
            <a:ext cx="169545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Tìm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hiểu</a:t>
            </a: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từ</a:t>
            </a: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mới</a:t>
            </a: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trong</a:t>
            </a: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câu</a:t>
            </a:r>
            <a:r>
              <a:rPr lang="en-US" sz="7200" b="1" u="none" strike="noStrike" spc="-209" dirty="0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 </a:t>
            </a:r>
            <a:r>
              <a:rPr lang="en-US" sz="7200" b="1" u="none" strike="noStrike" spc="-209" dirty="0" err="1">
                <a:solidFill>
                  <a:srgbClr val="69A3F3"/>
                </a:solidFill>
                <a:latin typeface="Times New Roman" panose="02020603050405020304" pitchFamily="18" charset="0"/>
                <a:ea typeface="Bricolage Grotesque Semi-Bold"/>
                <a:cs typeface="Times New Roman" panose="02020603050405020304" pitchFamily="18" charset="0"/>
                <a:sym typeface="Bricolage Grotesque Semi-Bold"/>
              </a:rPr>
              <a:t>chuyện</a:t>
            </a:r>
            <a:endParaRPr lang="en-US" sz="7200" b="1" u="none" strike="noStrike" spc="-209" dirty="0">
              <a:solidFill>
                <a:srgbClr val="69A3F3"/>
              </a:solidFill>
              <a:latin typeface="Times New Roman" panose="02020603050405020304" pitchFamily="18" charset="0"/>
              <a:ea typeface="Bricolage Grotesque Semi-Bold"/>
              <a:cs typeface="Times New Roman" panose="02020603050405020304" pitchFamily="18" charset="0"/>
              <a:sym typeface="Bricolage Grotesque Semi-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66750" y="3352800"/>
            <a:ext cx="5448300" cy="3581400"/>
            <a:chOff x="0" y="0"/>
            <a:chExt cx="1631088" cy="107218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2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4" name="Group 14"/>
          <p:cNvGrpSpPr/>
          <p:nvPr/>
        </p:nvGrpSpPr>
        <p:grpSpPr>
          <a:xfrm>
            <a:off x="6419850" y="3352800"/>
            <a:ext cx="5448300" cy="3581400"/>
            <a:chOff x="0" y="0"/>
            <a:chExt cx="1631088" cy="107218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3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2172950" y="3352800"/>
            <a:ext cx="5448300" cy="3581400"/>
            <a:chOff x="0" y="0"/>
            <a:chExt cx="1631088" cy="107218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631088" cy="1072184"/>
            </a:xfrm>
            <a:custGeom>
              <a:avLst/>
              <a:gdLst/>
              <a:ahLst/>
              <a:cxnLst/>
              <a:rect l="l" t="t" r="r" b="b"/>
              <a:pathLst>
                <a:path w="1631088" h="1072184">
                  <a:moveTo>
                    <a:pt x="28420" y="0"/>
                  </a:moveTo>
                  <a:lnTo>
                    <a:pt x="1602669" y="0"/>
                  </a:lnTo>
                  <a:cubicBezTo>
                    <a:pt x="1618365" y="0"/>
                    <a:pt x="1631088" y="12724"/>
                    <a:pt x="1631088" y="28420"/>
                  </a:cubicBezTo>
                  <a:lnTo>
                    <a:pt x="1631088" y="1043764"/>
                  </a:lnTo>
                  <a:cubicBezTo>
                    <a:pt x="1631088" y="1059460"/>
                    <a:pt x="1618365" y="1072184"/>
                    <a:pt x="1602669" y="1072184"/>
                  </a:cubicBezTo>
                  <a:lnTo>
                    <a:pt x="28420" y="1072184"/>
                  </a:lnTo>
                  <a:cubicBezTo>
                    <a:pt x="12724" y="1072184"/>
                    <a:pt x="0" y="1059460"/>
                    <a:pt x="0" y="1043764"/>
                  </a:cubicBezTo>
                  <a:lnTo>
                    <a:pt x="0" y="28420"/>
                  </a:lnTo>
                  <a:cubicBezTo>
                    <a:pt x="0" y="12724"/>
                    <a:pt x="12724" y="0"/>
                    <a:pt x="28420" y="0"/>
                  </a:cubicBezTo>
                  <a:close/>
                </a:path>
              </a:pathLst>
            </a:custGeom>
            <a:blipFill>
              <a:blip r:embed="rId4"/>
              <a:stretch>
                <a:fillRect l="-83" r="-83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84826"/>
            <a:ext cx="16851212" cy="3174148"/>
            <a:chOff x="0" y="-1706671"/>
            <a:chExt cx="22085301" cy="8564590"/>
          </a:xfrm>
        </p:grpSpPr>
        <p:sp>
          <p:nvSpPr>
            <p:cNvPr id="5" name="TextBox 5"/>
            <p:cNvSpPr txBox="1"/>
            <p:nvPr/>
          </p:nvSpPr>
          <p:spPr>
            <a:xfrm>
              <a:off x="114301" y="-1706671"/>
              <a:ext cx="21971000" cy="2470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Cô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k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ể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lần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3: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Cô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cho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trẻ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</a:t>
              </a:r>
              <a:r>
                <a:rPr lang="en-US" sz="6999" b="1" u="none" strike="noStrike" spc="-209" dirty="0" err="1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xem</a:t>
              </a:r>
              <a:r>
                <a:rPr lang="en-US" sz="6999" b="1" u="none" strike="noStrike" spc="-209" dirty="0">
                  <a:solidFill>
                    <a:srgbClr val="69A3F3"/>
                  </a:solidFill>
                  <a:latin typeface="Times New Roman" panose="02020603050405020304" pitchFamily="18" charset="0"/>
                  <a:ea typeface="Bricolage Grotesque Semi-Bold"/>
                  <a:cs typeface="Times New Roman" panose="02020603050405020304" pitchFamily="18" charset="0"/>
                  <a:sym typeface="Bricolage Grotesque Semi-Bold"/>
                </a:rPr>
                <a:t> video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144433"/>
              <a:ext cx="11099801" cy="10015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79"/>
                </a:lnSpc>
                <a:spcBef>
                  <a:spcPct val="0"/>
                </a:spcBef>
              </a:pPr>
              <a:endParaRPr lang="en-US" sz="2400" u="none" strike="noStrike" dirty="0">
                <a:solidFill>
                  <a:srgbClr val="42677F"/>
                </a:solidFill>
                <a:latin typeface="HK Grotesk"/>
                <a:ea typeface="HK Grotesk"/>
                <a:cs typeface="HK Grotesk"/>
                <a:sym typeface="HK Grotesk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223000" y="5612239"/>
              <a:ext cx="11099801" cy="12456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endParaRPr lang="en-US" sz="3000" b="1" u="none" strike="noStrike" dirty="0">
                <a:solidFill>
                  <a:srgbClr val="42677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696346" y="6934200"/>
            <a:ext cx="3467057" cy="4305236"/>
            <a:chOff x="0" y="0"/>
            <a:chExt cx="4622743" cy="5740315"/>
          </a:xfrm>
        </p:grpSpPr>
        <p:sp>
          <p:nvSpPr>
            <p:cNvPr id="9" name="Freeform 9"/>
            <p:cNvSpPr/>
            <p:nvPr/>
          </p:nvSpPr>
          <p:spPr>
            <a:xfrm rot="-2700000">
              <a:off x="-124706" y="1478676"/>
              <a:ext cx="4872155" cy="1665391"/>
            </a:xfrm>
            <a:custGeom>
              <a:avLst/>
              <a:gdLst/>
              <a:ahLst/>
              <a:cxnLst/>
              <a:rect l="l" t="t" r="r" b="b"/>
              <a:pathLst>
                <a:path w="4872155" h="1665391">
                  <a:moveTo>
                    <a:pt x="0" y="0"/>
                  </a:moveTo>
                  <a:lnTo>
                    <a:pt x="4872155" y="0"/>
                  </a:lnTo>
                  <a:lnTo>
                    <a:pt x="4872155" y="1665391"/>
                  </a:lnTo>
                  <a:lnTo>
                    <a:pt x="0" y="1665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0" name="Group 10"/>
            <p:cNvGrpSpPr/>
            <p:nvPr/>
          </p:nvGrpSpPr>
          <p:grpSpPr>
            <a:xfrm rot="8100000">
              <a:off x="-106337" y="2577879"/>
              <a:ext cx="4835418" cy="1702128"/>
              <a:chOff x="0" y="0"/>
              <a:chExt cx="954623" cy="3360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954623" cy="336039"/>
              </a:xfrm>
              <a:custGeom>
                <a:avLst/>
                <a:gdLst/>
                <a:ahLst/>
                <a:cxnLst/>
                <a:rect l="l" t="t" r="r" b="b"/>
                <a:pathLst>
                  <a:path w="954623" h="336039">
                    <a:moveTo>
                      <a:pt x="751423" y="0"/>
                    </a:moveTo>
                    <a:cubicBezTo>
                      <a:pt x="863647" y="0"/>
                      <a:pt x="954623" y="75225"/>
                      <a:pt x="954623" y="168020"/>
                    </a:cubicBezTo>
                    <a:cubicBezTo>
                      <a:pt x="954623" y="260814"/>
                      <a:pt x="863647" y="336039"/>
                      <a:pt x="751423" y="336039"/>
                    </a:cubicBezTo>
                    <a:lnTo>
                      <a:pt x="203200" y="336039"/>
                    </a:lnTo>
                    <a:cubicBezTo>
                      <a:pt x="90976" y="336039"/>
                      <a:pt x="0" y="260814"/>
                      <a:pt x="0" y="168020"/>
                    </a:cubicBezTo>
                    <a:cubicBezTo>
                      <a:pt x="0" y="75225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69A3F3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954623" cy="355089"/>
              </a:xfrm>
              <a:prstGeom prst="rect">
                <a:avLst/>
              </a:prstGeom>
            </p:spPr>
            <p:txBody>
              <a:bodyPr lIns="18752" tIns="18752" rIns="18752" bIns="18752" rtlCol="0" anchor="ctr"/>
              <a:lstStyle/>
              <a:p>
                <a:pPr marL="0" lvl="0" indent="0" algn="ctr">
                  <a:lnSpc>
                    <a:spcPts val="755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2" name="câu chuyện">
            <a:hlinkClick r:id="" action="ppaction://media"/>
            <a:extLst>
              <a:ext uri="{FF2B5EF4-FFF2-40B4-BE49-F238E27FC236}">
                <a16:creationId xmlns:a16="http://schemas.microsoft.com/office/drawing/2014/main" id="{76CF5649-68AA-F3A4-8291-8BB9E2A74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56059"/>
            <a:ext cx="18288000" cy="92309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547</Words>
  <Application>Microsoft Office PowerPoint</Application>
  <PresentationFormat>Custom</PresentationFormat>
  <Paragraphs>64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Bricolage Grotesque Bold</vt:lpstr>
      <vt:lpstr>Bricolage Grotesque Semi-Bold</vt:lpstr>
      <vt:lpstr>HK Grotesk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thuyết trình - GIÁO ÁN TRUYỆN "Giọt nước Tí Xíu"</dc:title>
  <dc:creator>Thanh Huyen</dc:creator>
  <dc:description>Bài thuyết trình - GIÁO ÁN TRUYỆN "Giọt nước Tí Xíu"</dc:description>
  <cp:lastModifiedBy>Administrator</cp:lastModifiedBy>
  <cp:revision>17</cp:revision>
  <dcterms:created xsi:type="dcterms:W3CDTF">2006-08-16T00:00:00Z</dcterms:created>
  <dcterms:modified xsi:type="dcterms:W3CDTF">2025-12-30T00:20:12Z</dcterms:modified>
  <dc:identifier>DAG8AuvUJgo</dc:identifier>
</cp:coreProperties>
</file>